
<file path=[Content_Types].xml><?xml version="1.0" encoding="utf-8"?>
<Types xmlns="http://schemas.openxmlformats.org/package/2006/content-types">
  <Override PartName="/_rels/.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0.png" ContentType="image/png"/>
  <Override PartName="/ppt/media/image49.png" ContentType="image/png"/>
  <Override PartName="/ppt/media/image48.png" ContentType="image/png"/>
  <Override PartName="/ppt/media/image47.png" ContentType="image/png"/>
  <Override PartName="/ppt/media/image79.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92.png" ContentType="image/png"/>
  <Override PartName="/ppt/media/image17.png" ContentType="image/png"/>
  <Override PartName="/ppt/media/image16.png" ContentType="image/png"/>
  <Override PartName="/ppt/media/image90.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58.png" ContentType="image/png"/>
  <Override PartName="/ppt/media/image8.png" ContentType="image/png"/>
  <Override PartName="/ppt/media/image23.png" ContentType="image/png"/>
  <Override PartName="/ppt/media/image69.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91.wmf" ContentType="image/x-wmf"/>
  <Override PartName="/ppt/media/image27.png" ContentType="image/png"/>
  <Override PartName="/ppt/media/image28.png" ContentType="image/png"/>
  <Override PartName="/ppt/media/image29.png" ContentType="image/png"/>
  <Override PartName="/ppt/media/image8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9"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80"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81"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82" name="PlaceHolder 5"/>
          <p:cNvSpPr>
            <a:spLocks noGrp="1"/>
          </p:cNvSpPr>
          <p:nvPr>
            <p:ph type="sldNum"/>
          </p:nvPr>
        </p:nvSpPr>
        <p:spPr>
          <a:xfrm>
            <a:off x="4399200" y="9555480"/>
            <a:ext cx="3372840" cy="502560"/>
          </a:xfrm>
          <a:prstGeom prst="rect">
            <a:avLst/>
          </a:prstGeom>
        </p:spPr>
        <p:txBody>
          <a:bodyPr lIns="0" rIns="0" tIns="0" bIns="0" anchor="b"/>
          <a:p>
            <a:pPr algn="r"/>
            <a:fld id="{C8654B91-474D-4F22-9BEA-DF61B1AC4E5E}"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698" name="TextShape 2"/>
          <p:cNvSpPr txBox="1"/>
          <p:nvPr/>
        </p:nvSpPr>
        <p:spPr>
          <a:xfrm>
            <a:off x="3884760" y="8685360"/>
            <a:ext cx="2971440" cy="458280"/>
          </a:xfrm>
          <a:prstGeom prst="rect">
            <a:avLst/>
          </a:prstGeom>
          <a:noFill/>
          <a:ln>
            <a:noFill/>
          </a:ln>
        </p:spPr>
        <p:txBody>
          <a:bodyPr anchor="b"/>
          <a:p>
            <a:pPr algn="r">
              <a:lnSpc>
                <a:spcPct val="100000"/>
              </a:lnSpc>
            </a:pPr>
            <a:fld id="{6AA63A38-BFF0-424C-90E8-1FA7E90A737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Start by imagining the entire money supply of Euros or Dollars, all in one place. This supply is divided into different notes or bills of a certain value (10, 20, 50. etc). Monero is basically the same. The whole Monero money supply is contained in different outputs, each with a certain amount of Monero. One could be 0.01 XMR, and another could be 1000 XMR. Now imagine this red highlighted one is an output that you control. You have the ability to spend it, and it’s as if you had physical money in your wallet. When you make a Monero transaction, you want to hide what the origin of the funds are, since Monero tries to prevent the blacklisting of certain coins. Your wallet software will select other inputs from those available. These will be controlled by other people. You will appear to spend these amounts, along with your own, even without communicating with the real owner. Thus, by making it seem as if your red input is spent along with the other blue ones highlighted here, no one but you (the sender) knows what the origin of the money is.</a:t>
            </a:r>
            <a:endParaRPr b="0" lang="en-US" sz="2000" spc="-1" strike="noStrike">
              <a:solidFill>
                <a:srgbClr val="000000"/>
              </a:solidFill>
              <a:uFill>
                <a:solidFill>
                  <a:srgbClr val="ffffff"/>
                </a:solidFill>
              </a:uFill>
              <a:latin typeface="Arial"/>
            </a:endParaRPr>
          </a:p>
        </p:txBody>
      </p:sp>
      <p:sp>
        <p:nvSpPr>
          <p:cNvPr id="716" name="TextShape 2"/>
          <p:cNvSpPr txBox="1"/>
          <p:nvPr/>
        </p:nvSpPr>
        <p:spPr>
          <a:xfrm>
            <a:off x="3884760" y="8685360"/>
            <a:ext cx="2971440" cy="458280"/>
          </a:xfrm>
          <a:prstGeom prst="rect">
            <a:avLst/>
          </a:prstGeom>
          <a:noFill/>
          <a:ln>
            <a:noFill/>
          </a:ln>
        </p:spPr>
        <p:txBody>
          <a:bodyPr anchor="b"/>
          <a:p>
            <a:pPr algn="r">
              <a:lnSpc>
                <a:spcPct val="100000"/>
              </a:lnSpc>
            </a:pPr>
            <a:fld id="{74D09613-955D-4073-925A-2F005EE1170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 ring signature is just the process of taking your red (real) input, the blue ones (decoys), and making it seem as if they are all spent simultaneously. An outside observer does not know which is the real one, since they are all possible. In this example, the ringsize is 6, meaning that 6 total inputs (including your own) are used. As of August 2017, the minimum allowed by the network is 3. In September 2017, the minimum is expected to be increased to 5 or greater, since more decoys allows for better privacy. The key image is generated for the real input used. Nodes and miners can use this to verify that a real input is actually being spent, but they still do not know which input is real. The key image prevents attackers from spending money more than once or from spending money that does not exist.</a:t>
            </a:r>
            <a:endParaRPr b="0" lang="en-US" sz="2000" spc="-1" strike="noStrike">
              <a:solidFill>
                <a:srgbClr val="000000"/>
              </a:solidFill>
              <a:uFill>
                <a:solidFill>
                  <a:srgbClr val="ffffff"/>
                </a:solidFill>
              </a:uFill>
              <a:latin typeface="Arial"/>
            </a:endParaRPr>
          </a:p>
        </p:txBody>
      </p:sp>
      <p:sp>
        <p:nvSpPr>
          <p:cNvPr id="718" name="TextShape 2"/>
          <p:cNvSpPr txBox="1"/>
          <p:nvPr/>
        </p:nvSpPr>
        <p:spPr>
          <a:xfrm>
            <a:off x="3884760" y="8685360"/>
            <a:ext cx="2971440" cy="458280"/>
          </a:xfrm>
          <a:prstGeom prst="rect">
            <a:avLst/>
          </a:prstGeom>
          <a:noFill/>
          <a:ln>
            <a:noFill/>
          </a:ln>
        </p:spPr>
        <p:txBody>
          <a:bodyPr anchor="b"/>
          <a:p>
            <a:pPr algn="r">
              <a:lnSpc>
                <a:spcPct val="100000"/>
              </a:lnSpc>
            </a:pPr>
            <a:fld id="{410470AA-B584-4B38-B5A9-32B1DE6A2E6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For each of these inputs, a fraction is used according to a Pedersen commitment. It is not important to remember any important math on an introductory level, but know that the sender in a transaction spends a proportion of the input that only the sender knows. The commitment itself consists of two parts: 1) the actual amount a, which is hidden by adding 2) a random number x. Since no one knows what the random number is except the sender, an outside observer does not know how much is actually being spent. This commitment will be evaluated among the inputs and outputs, to make sure the same value is generated on both sides of the transaction. A range proof prevents the sender from using a different random number for the input and output set. Finally, the transaction is fully signed as a RingCT ring signature, resulting in an unknown amount of Monero sent to the receiver or receivers. As an output, the commitment public key is published to allow the network to audit the math done behind the Pedersen commitment.</a:t>
            </a:r>
            <a:endParaRPr b="0" lang="en-US" sz="2000" spc="-1" strike="noStrike">
              <a:solidFill>
                <a:srgbClr val="000000"/>
              </a:solidFill>
              <a:uFill>
                <a:solidFill>
                  <a:srgbClr val="ffffff"/>
                </a:solidFill>
              </a:uFill>
              <a:latin typeface="Arial"/>
            </a:endParaRPr>
          </a:p>
        </p:txBody>
      </p:sp>
      <p:sp>
        <p:nvSpPr>
          <p:cNvPr id="720" name="TextShape 2"/>
          <p:cNvSpPr txBox="1"/>
          <p:nvPr/>
        </p:nvSpPr>
        <p:spPr>
          <a:xfrm>
            <a:off x="3884760" y="8685360"/>
            <a:ext cx="2971440" cy="458280"/>
          </a:xfrm>
          <a:prstGeom prst="rect">
            <a:avLst/>
          </a:prstGeom>
          <a:noFill/>
          <a:ln>
            <a:noFill/>
          </a:ln>
        </p:spPr>
        <p:txBody>
          <a:bodyPr anchor="b"/>
          <a:p>
            <a:pPr algn="r">
              <a:lnSpc>
                <a:spcPct val="100000"/>
              </a:lnSpc>
            </a:pPr>
            <a:fld id="{F5FAF099-F791-4A71-B345-7F0277F01C6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Now that we have looked into how the inputs for a single transaction are hidden among others, it can be helpful to look at how inputs are used over time. The same inputs as before are on the left. The history for the red one is shown on a hypothetical blockchain on the right. The older blocks are on the left, and the newer blocks are on the right. The blocks highlighted red signify to the times that this input was included. There are three ways this could happen:</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It is new money from a Coinbase transaction. This is known to everyone on the network. They do not know what address controls it.</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The input was actually spent by the real controller</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The input was borrowed an used as a decoy in another transaction</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Since there is no way to differentiate between 2 and 3, there is no way of knowing whether an input is actually spent, even if it appears in a specific block.</a:t>
            </a:r>
            <a:endParaRPr b="0" lang="en-US" sz="2000" spc="-1" strike="noStrike">
              <a:solidFill>
                <a:srgbClr val="000000"/>
              </a:solidFill>
              <a:uFill>
                <a:solidFill>
                  <a:srgbClr val="ffffff"/>
                </a:solidFill>
              </a:uFill>
              <a:latin typeface="Arial"/>
            </a:endParaRPr>
          </a:p>
        </p:txBody>
      </p:sp>
      <p:sp>
        <p:nvSpPr>
          <p:cNvPr id="722" name="TextShape 2"/>
          <p:cNvSpPr txBox="1"/>
          <p:nvPr/>
        </p:nvSpPr>
        <p:spPr>
          <a:xfrm>
            <a:off x="3884760" y="8685360"/>
            <a:ext cx="2971440" cy="458280"/>
          </a:xfrm>
          <a:prstGeom prst="rect">
            <a:avLst/>
          </a:prstGeom>
          <a:noFill/>
          <a:ln>
            <a:noFill/>
          </a:ln>
        </p:spPr>
        <p:txBody>
          <a:bodyPr anchor="b"/>
          <a:p>
            <a:pPr algn="r">
              <a:lnSpc>
                <a:spcPct val="100000"/>
              </a:lnSpc>
            </a:pPr>
            <a:fld id="{00720097-6E11-41EB-80BF-C8B93A7C382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 hardest part to get right with Monero is the input selection algorithm. Monero needs to choose the decoy inputs convincingly to hide the real input. When Monero first launched, other inputs were selected at pure random. This may sound good, but this is actually really bad, since people are much more likely to spend new money than money that has been sitting around in a wallet for a while. Thus, Monero now uses an improved triangular distribution algorithm to heavily prefer newer inputs over older ones. Monero will continually need to improve the selection algorithm to accommodate for changing spending preferences.</a:t>
            </a:r>
            <a:endParaRPr b="0" lang="en-US" sz="2000" spc="-1" strike="noStrike">
              <a:solidFill>
                <a:srgbClr val="000000"/>
              </a:solidFill>
              <a:uFill>
                <a:solidFill>
                  <a:srgbClr val="ffffff"/>
                </a:solidFill>
              </a:uFill>
              <a:latin typeface="Arial"/>
            </a:endParaRPr>
          </a:p>
        </p:txBody>
      </p:sp>
      <p:sp>
        <p:nvSpPr>
          <p:cNvPr id="724" name="TextShape 2"/>
          <p:cNvSpPr txBox="1"/>
          <p:nvPr/>
        </p:nvSpPr>
        <p:spPr>
          <a:xfrm>
            <a:off x="3884760" y="8685360"/>
            <a:ext cx="2971440" cy="458280"/>
          </a:xfrm>
          <a:prstGeom prst="rect">
            <a:avLst/>
          </a:prstGeom>
          <a:noFill/>
          <a:ln>
            <a:noFill/>
          </a:ln>
        </p:spPr>
        <p:txBody>
          <a:bodyPr anchor="b"/>
          <a:p>
            <a:pPr algn="r">
              <a:lnSpc>
                <a:spcPct val="100000"/>
              </a:lnSpc>
            </a:pPr>
            <a:fld id="{5BC6FD55-CB66-4E40-98E2-04BEC457D5E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When you tell the network that you would like for them to include your transaction in the next block, you can leak some very important information about yourself, even if the transaction itself is obfuscated. Some nodes on the network may be logging the IP address that they receive these requests from. Fortunately, it is very difficult for an attacker to know that this is the real origin of the transaction, but they can still make an educated guess. Then, they could knock on your door and demand your private key. Not good. Or perhaps an ISP could say they purposefully block connection to the Monero network. Not good either. Kovri will allow people to hide their IP address and, optionally, hide from one’s ISP that Monero is even being used at all. This is done by tunneling connections though the I2P network. I2P is similar to Tor with a few important differences. Every node is a participant on the network, which allows Monero to contribute to I2P rather than just mostly leeching off Tor. In any case, Kovri will allow users to protect their connection information locally and from outside attackers.</a:t>
            </a:r>
            <a:endParaRPr b="0" lang="en-US" sz="2000" spc="-1" strike="noStrike">
              <a:solidFill>
                <a:srgbClr val="000000"/>
              </a:solidFill>
              <a:uFill>
                <a:solidFill>
                  <a:srgbClr val="ffffff"/>
                </a:solidFill>
              </a:uFill>
              <a:latin typeface="Arial"/>
            </a:endParaRPr>
          </a:p>
        </p:txBody>
      </p:sp>
      <p:sp>
        <p:nvSpPr>
          <p:cNvPr id="726" name="TextShape 2"/>
          <p:cNvSpPr txBox="1"/>
          <p:nvPr/>
        </p:nvSpPr>
        <p:spPr>
          <a:xfrm>
            <a:off x="3884760" y="8685360"/>
            <a:ext cx="2971440" cy="458280"/>
          </a:xfrm>
          <a:prstGeom prst="rect">
            <a:avLst/>
          </a:prstGeom>
          <a:noFill/>
          <a:ln>
            <a:noFill/>
          </a:ln>
        </p:spPr>
        <p:txBody>
          <a:bodyPr anchor="b"/>
          <a:p>
            <a:pPr algn="r">
              <a:lnSpc>
                <a:spcPct val="100000"/>
              </a:lnSpc>
            </a:pPr>
            <a:fld id="{36D8F61C-8188-4164-8E06-C79615C8F66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Instead of an attacker getting one’s real IP address, they would instead get a meaningless, disposable I2P address. We cannot prevent nodes from logging or even know which nodes log, but we can give nodes garbage information. That’s what Kovri does.</a:t>
            </a:r>
            <a:endParaRPr b="0" lang="en-US" sz="2000" spc="-1" strike="noStrike">
              <a:solidFill>
                <a:srgbClr val="000000"/>
              </a:solidFill>
              <a:uFill>
                <a:solidFill>
                  <a:srgbClr val="ffffff"/>
                </a:solidFill>
              </a:uFill>
              <a:latin typeface="Arial"/>
            </a:endParaRPr>
          </a:p>
        </p:txBody>
      </p:sp>
      <p:sp>
        <p:nvSpPr>
          <p:cNvPr id="728" name="TextShape 2"/>
          <p:cNvSpPr txBox="1"/>
          <p:nvPr/>
        </p:nvSpPr>
        <p:spPr>
          <a:xfrm>
            <a:off x="3884760" y="8685360"/>
            <a:ext cx="2971440" cy="458280"/>
          </a:xfrm>
          <a:prstGeom prst="rect">
            <a:avLst/>
          </a:prstGeom>
          <a:noFill/>
          <a:ln>
            <a:noFill/>
          </a:ln>
        </p:spPr>
        <p:txBody>
          <a:bodyPr anchor="b"/>
          <a:p>
            <a:pPr algn="r">
              <a:lnSpc>
                <a:spcPct val="100000"/>
              </a:lnSpc>
            </a:pPr>
            <a:fld id="{3F292342-8FE6-4369-AFD8-5C498E83CA5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Finally, Monero hides where the money is going to with stealth addresses. Instead of sending money directly to an address, Monero is essentially locked in a container. Every account must search each of these containers to know which is for them, but only one account can open the container. Furthermore, no one else knows who the container is for. This is how stealth addresses work on a very basic level. Outside observers don’t even know these outputs from a single transaction go to one person. They could go to several people. In this example, the red ones go to the receiver, and the blue ones come back to the sender as change. This change can be used to break up large inputs (say they have 100 XMR but only want to send 10 XMR to someone. Then, they can send 90 XMR back as change).</a:t>
            </a:r>
            <a:endParaRPr b="0" lang="en-US" sz="2000" spc="-1" strike="noStrike">
              <a:solidFill>
                <a:srgbClr val="000000"/>
              </a:solidFill>
              <a:uFill>
                <a:solidFill>
                  <a:srgbClr val="ffffff"/>
                </a:solidFill>
              </a:uFill>
              <a:latin typeface="Arial"/>
            </a:endParaRPr>
          </a:p>
        </p:txBody>
      </p:sp>
      <p:sp>
        <p:nvSpPr>
          <p:cNvPr id="730" name="TextShape 2"/>
          <p:cNvSpPr txBox="1"/>
          <p:nvPr/>
        </p:nvSpPr>
        <p:spPr>
          <a:xfrm>
            <a:off x="3884760" y="8685360"/>
            <a:ext cx="2971440" cy="458280"/>
          </a:xfrm>
          <a:prstGeom prst="rect">
            <a:avLst/>
          </a:prstGeom>
          <a:noFill/>
          <a:ln>
            <a:noFill/>
          </a:ln>
        </p:spPr>
        <p:txBody>
          <a:bodyPr anchor="b"/>
          <a:p>
            <a:pPr algn="r">
              <a:lnSpc>
                <a:spcPct val="100000"/>
              </a:lnSpc>
            </a:pPr>
            <a:fld id="{4C4BB599-2ABA-42D2-9BB4-E505211BBFE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In summary, for any given transaction, Monero is sent from an ambiguous source, from which an unknown amount is committed and thus an unknown amount is sent, to an unknown receiver or set of receivers. As you can see, all information stored on the blockchain is obfuscated by mandate.</a:t>
            </a:r>
            <a:endParaRPr b="0" lang="en-US" sz="2000" spc="-1" strike="noStrike">
              <a:solidFill>
                <a:srgbClr val="000000"/>
              </a:solidFill>
              <a:uFill>
                <a:solidFill>
                  <a:srgbClr val="ffffff"/>
                </a:solidFill>
              </a:uFill>
              <a:latin typeface="Arial"/>
            </a:endParaRPr>
          </a:p>
        </p:txBody>
      </p:sp>
      <p:sp>
        <p:nvSpPr>
          <p:cNvPr id="732" name="TextShape 2"/>
          <p:cNvSpPr txBox="1"/>
          <p:nvPr/>
        </p:nvSpPr>
        <p:spPr>
          <a:xfrm>
            <a:off x="3884760" y="8685360"/>
            <a:ext cx="2971440" cy="458280"/>
          </a:xfrm>
          <a:prstGeom prst="rect">
            <a:avLst/>
          </a:prstGeom>
          <a:noFill/>
          <a:ln>
            <a:noFill/>
          </a:ln>
        </p:spPr>
        <p:txBody>
          <a:bodyPr anchor="b"/>
          <a:p>
            <a:pPr algn="r">
              <a:lnSpc>
                <a:spcPct val="100000"/>
              </a:lnSpc>
            </a:pPr>
            <a:fld id="{D1E0FAE2-4AFD-4A24-B07C-04D7E4A19C6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One thing the Monero community is particularly vocal about is the idea of mandatory privacy. We feel that all transactions must be private or else it doesn’t really matter. Before early 2016, only 1/3 of Monero transactions hid the origin of funds, which was not good for several reasons. The individual transaction is not private, and those who need privacy get less if fewer people use the privacy features. Now, it is impossible to send a transaction without hiding the origin of funds in the ring signature. Other coins claim to offer excellent privacy, but most fail in execution to provide privacy to any meaningful number of users.</a:t>
            </a:r>
            <a:endParaRPr b="0" lang="en-US" sz="2000" spc="-1" strike="noStrike">
              <a:solidFill>
                <a:srgbClr val="000000"/>
              </a:solidFill>
              <a:uFill>
                <a:solidFill>
                  <a:srgbClr val="ffffff"/>
                </a:solidFill>
              </a:uFill>
              <a:latin typeface="Arial"/>
            </a:endParaRPr>
          </a:p>
        </p:txBody>
      </p:sp>
      <p:sp>
        <p:nvSpPr>
          <p:cNvPr id="734" name="TextShape 2"/>
          <p:cNvSpPr txBox="1"/>
          <p:nvPr/>
        </p:nvSpPr>
        <p:spPr>
          <a:xfrm>
            <a:off x="3884760" y="8685360"/>
            <a:ext cx="2971440" cy="458280"/>
          </a:xfrm>
          <a:prstGeom prst="rect">
            <a:avLst/>
          </a:prstGeom>
          <a:noFill/>
          <a:ln>
            <a:noFill/>
          </a:ln>
        </p:spPr>
        <p:txBody>
          <a:bodyPr anchor="b"/>
          <a:p>
            <a:pPr algn="r">
              <a:lnSpc>
                <a:spcPct val="100000"/>
              </a:lnSpc>
            </a:pPr>
            <a:fld id="{96BBA9DE-55A8-46F2-B649-568C24FDB94C}"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Let’s start by talking about centralized and decentralized systems. You are likely already familiar with both of these. As the names imply, a centralized system sends most traffic to a single point, while a decentralized system relies on several entities and several connections. For a centralized connection, imagine connecting to a website. You type the URL into the bar, and you create a direct connection between you and the website. If you share a file with someone over Google Drive, you upload a file to Google, and then the other party downloads from Google. With a decentralized system, all the participants connect to each other. There is no single entity that controls the swarm. Torrents are typically decentralized, and you will connect to several other peers to download and upload a file or folder. Centralized systems are typically more efficient since fewer connections are needed, and decentralized systems are typically more robust since it is harder to attack all peers instead of one centralized one.</a:t>
            </a:r>
            <a:endParaRPr b="0" lang="en-US" sz="2000" spc="-1" strike="noStrike">
              <a:solidFill>
                <a:srgbClr val="000000"/>
              </a:solidFill>
              <a:uFill>
                <a:solidFill>
                  <a:srgbClr val="ffffff"/>
                </a:solidFill>
              </a:uFill>
              <a:latin typeface="Arial"/>
            </a:endParaRPr>
          </a:p>
        </p:txBody>
      </p:sp>
      <p:sp>
        <p:nvSpPr>
          <p:cNvPr id="700" name="TextShape 2"/>
          <p:cNvSpPr txBox="1"/>
          <p:nvPr/>
        </p:nvSpPr>
        <p:spPr>
          <a:xfrm>
            <a:off x="3884760" y="8685360"/>
            <a:ext cx="2971440" cy="458280"/>
          </a:xfrm>
          <a:prstGeom prst="rect">
            <a:avLst/>
          </a:prstGeom>
          <a:noFill/>
          <a:ln>
            <a:noFill/>
          </a:ln>
        </p:spPr>
        <p:txBody>
          <a:bodyPr anchor="b"/>
          <a:p>
            <a:pPr algn="r">
              <a:lnSpc>
                <a:spcPct val="100000"/>
              </a:lnSpc>
            </a:pPr>
            <a:fld id="{493D8CBE-4D5F-4437-B80D-3735CB770E76}"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This is what the official GUI currently looks like. It is available on a variety of platforms.</a:t>
            </a:r>
            <a:endParaRPr b="0" lang="en-US" sz="2000" spc="-1" strike="noStrike">
              <a:solidFill>
                <a:srgbClr val="000000"/>
              </a:solidFill>
              <a:uFill>
                <a:solidFill>
                  <a:srgbClr val="ffffff"/>
                </a:solidFill>
              </a:uFill>
              <a:latin typeface="Arial"/>
            </a:endParaRPr>
          </a:p>
        </p:txBody>
      </p:sp>
      <p:sp>
        <p:nvSpPr>
          <p:cNvPr id="736" name="TextShape 2"/>
          <p:cNvSpPr txBox="1"/>
          <p:nvPr/>
        </p:nvSpPr>
        <p:spPr>
          <a:xfrm>
            <a:off x="3884760" y="8685360"/>
            <a:ext cx="2971440" cy="458280"/>
          </a:xfrm>
          <a:prstGeom prst="rect">
            <a:avLst/>
          </a:prstGeom>
          <a:noFill/>
          <a:ln>
            <a:noFill/>
          </a:ln>
        </p:spPr>
        <p:txBody>
          <a:bodyPr anchor="b"/>
          <a:p>
            <a:pPr algn="r">
              <a:lnSpc>
                <a:spcPct val="100000"/>
              </a:lnSpc>
            </a:pPr>
            <a:fld id="{4DF9BC8D-6D6D-4C79-80E9-0E1BE7D506F9}"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This is what the upcoming MyMonero open-source lightweight wallet will look like. It will allow users of Monero to connect to the network in a more sustainable way if they do not wish to run a full node.</a:t>
            </a:r>
            <a:endParaRPr b="0" lang="en-US" sz="2000" spc="-1" strike="noStrike">
              <a:solidFill>
                <a:srgbClr val="000000"/>
              </a:solidFill>
              <a:uFill>
                <a:solidFill>
                  <a:srgbClr val="ffffff"/>
                </a:solidFill>
              </a:uFill>
              <a:latin typeface="Arial"/>
            </a:endParaRPr>
          </a:p>
        </p:txBody>
      </p:sp>
      <p:sp>
        <p:nvSpPr>
          <p:cNvPr id="738" name="TextShape 2"/>
          <p:cNvSpPr txBox="1"/>
          <p:nvPr/>
        </p:nvSpPr>
        <p:spPr>
          <a:xfrm>
            <a:off x="3884760" y="8685360"/>
            <a:ext cx="2971440" cy="458280"/>
          </a:xfrm>
          <a:prstGeom prst="rect">
            <a:avLst/>
          </a:prstGeom>
          <a:noFill/>
          <a:ln>
            <a:noFill/>
          </a:ln>
        </p:spPr>
        <p:txBody>
          <a:bodyPr anchor="b"/>
          <a:p>
            <a:pPr algn="r">
              <a:lnSpc>
                <a:spcPct val="100000"/>
              </a:lnSpc>
            </a:pPr>
            <a:fld id="{9DFCE870-781F-4583-ADDC-1231DFCAC47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Monero can be optionally transparent if the user wants it to be, while only revealing this information to the intended recipient, not the whole world. The Monero project uses this method, publishing the view key with the address on the official website. Now, people can see the amount that comes in from donations.</a:t>
            </a:r>
            <a:endParaRPr b="0" lang="en-US" sz="2000" spc="-1" strike="noStrike">
              <a:solidFill>
                <a:srgbClr val="000000"/>
              </a:solidFill>
              <a:uFill>
                <a:solidFill>
                  <a:srgbClr val="ffffff"/>
                </a:solidFill>
              </a:uFill>
              <a:latin typeface="Arial"/>
            </a:endParaRPr>
          </a:p>
        </p:txBody>
      </p:sp>
      <p:sp>
        <p:nvSpPr>
          <p:cNvPr id="740" name="TextShape 2"/>
          <p:cNvSpPr txBox="1"/>
          <p:nvPr/>
        </p:nvSpPr>
        <p:spPr>
          <a:xfrm>
            <a:off x="3884760" y="8685360"/>
            <a:ext cx="2971440" cy="458280"/>
          </a:xfrm>
          <a:prstGeom prst="rect">
            <a:avLst/>
          </a:prstGeom>
          <a:noFill/>
          <a:ln>
            <a:noFill/>
          </a:ln>
        </p:spPr>
        <p:txBody>
          <a:bodyPr anchor="b"/>
          <a:p>
            <a:pPr algn="r">
              <a:lnSpc>
                <a:spcPct val="100000"/>
              </a:lnSpc>
            </a:pPr>
            <a:fld id="{EE22992D-338B-40B3-BE82-4338E0BA4B65}"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 community has grown substantially over the past few years. This is a screenshot of the number of /r/Monero subreddit subscribers. The growth rate has increased this past year.</a:t>
            </a:r>
            <a:endParaRPr b="0" lang="en-US" sz="2000" spc="-1" strike="noStrike">
              <a:solidFill>
                <a:srgbClr val="000000"/>
              </a:solidFill>
              <a:uFill>
                <a:solidFill>
                  <a:srgbClr val="ffffff"/>
                </a:solidFill>
              </a:uFill>
              <a:latin typeface="Arial"/>
            </a:endParaRPr>
          </a:p>
        </p:txBody>
      </p:sp>
      <p:sp>
        <p:nvSpPr>
          <p:cNvPr id="742" name="TextShape 2"/>
          <p:cNvSpPr txBox="1"/>
          <p:nvPr/>
        </p:nvSpPr>
        <p:spPr>
          <a:xfrm>
            <a:off x="3884760" y="8685360"/>
            <a:ext cx="2971440" cy="458280"/>
          </a:xfrm>
          <a:prstGeom prst="rect">
            <a:avLst/>
          </a:prstGeom>
          <a:noFill/>
          <a:ln>
            <a:noFill/>
          </a:ln>
        </p:spPr>
        <p:txBody>
          <a:bodyPr anchor="b"/>
          <a:p>
            <a:pPr algn="r">
              <a:lnSpc>
                <a:spcPct val="100000"/>
              </a:lnSpc>
            </a:pPr>
            <a:fld id="{2F3637A2-0679-47AD-988D-A0C14FCAC0C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Furthermore, the number of developer commits has increased. It’s not just attracting speculators; it’s attracting real change.</a:t>
            </a:r>
            <a:endParaRPr b="0" lang="en-US" sz="2000" spc="-1" strike="noStrike">
              <a:solidFill>
                <a:srgbClr val="000000"/>
              </a:solidFill>
              <a:uFill>
                <a:solidFill>
                  <a:srgbClr val="ffffff"/>
                </a:solidFill>
              </a:uFill>
              <a:latin typeface="Arial"/>
            </a:endParaRPr>
          </a:p>
        </p:txBody>
      </p:sp>
      <p:sp>
        <p:nvSpPr>
          <p:cNvPr id="744" name="TextShape 2"/>
          <p:cNvSpPr txBox="1"/>
          <p:nvPr/>
        </p:nvSpPr>
        <p:spPr>
          <a:xfrm>
            <a:off x="3884760" y="8685360"/>
            <a:ext cx="2971440" cy="458280"/>
          </a:xfrm>
          <a:prstGeom prst="rect">
            <a:avLst/>
          </a:prstGeom>
          <a:noFill/>
          <a:ln>
            <a:noFill/>
          </a:ln>
        </p:spPr>
        <p:txBody>
          <a:bodyPr anchor="b"/>
          <a:p>
            <a:pPr algn="r">
              <a:lnSpc>
                <a:spcPct val="100000"/>
              </a:lnSpc>
            </a:pPr>
            <a:fld id="{B35384D7-0247-4A65-BDC1-2B97F318A5E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Monero is not accepted at as many merchants as Bitcoin. Services like XMR.TO and Shapeshift allow people to easily pay Bitcoin addresses with Monero. If you access the websites with Tor, you can pay Bitcoin addresses with the privacy that Monero allows. Pretty neat!</a:t>
            </a:r>
            <a:endParaRPr b="0" lang="en-US" sz="2000" spc="-1" strike="noStrike">
              <a:solidFill>
                <a:srgbClr val="000000"/>
              </a:solidFill>
              <a:uFill>
                <a:solidFill>
                  <a:srgbClr val="ffffff"/>
                </a:solidFill>
              </a:uFill>
              <a:latin typeface="Arial"/>
            </a:endParaRPr>
          </a:p>
        </p:txBody>
      </p:sp>
      <p:sp>
        <p:nvSpPr>
          <p:cNvPr id="746" name="TextShape 2"/>
          <p:cNvSpPr txBox="1"/>
          <p:nvPr/>
        </p:nvSpPr>
        <p:spPr>
          <a:xfrm>
            <a:off x="3884760" y="8685360"/>
            <a:ext cx="2971440" cy="458280"/>
          </a:xfrm>
          <a:prstGeom prst="rect">
            <a:avLst/>
          </a:prstGeom>
          <a:noFill/>
          <a:ln>
            <a:noFill/>
          </a:ln>
        </p:spPr>
        <p:txBody>
          <a:bodyPr anchor="b"/>
          <a:p>
            <a:pPr algn="r">
              <a:lnSpc>
                <a:spcPct val="100000"/>
              </a:lnSpc>
            </a:pPr>
            <a:fld id="{C1577310-9075-4D32-931E-62AE5B57AC6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Thank you for following this presentation! For more information, please go to the official website getmonero.org. There is a large Reddit community and an excellent technical community on StackExchange. If you use Slack or IRC, feel free to go to #monero, #monero-community, and #monero-dev.</a:t>
            </a:r>
            <a:endParaRPr b="0" lang="en-US" sz="2000" spc="-1" strike="noStrike">
              <a:solidFill>
                <a:srgbClr val="000000"/>
              </a:solidFill>
              <a:uFill>
                <a:solidFill>
                  <a:srgbClr val="ffffff"/>
                </a:solidFill>
              </a:uFill>
              <a:latin typeface="Arial"/>
            </a:endParaRPr>
          </a:p>
        </p:txBody>
      </p:sp>
      <p:sp>
        <p:nvSpPr>
          <p:cNvPr id="748" name="TextShape 2"/>
          <p:cNvSpPr txBox="1"/>
          <p:nvPr/>
        </p:nvSpPr>
        <p:spPr>
          <a:xfrm>
            <a:off x="3884760" y="8685360"/>
            <a:ext cx="2971440" cy="458280"/>
          </a:xfrm>
          <a:prstGeom prst="rect">
            <a:avLst/>
          </a:prstGeom>
          <a:noFill/>
          <a:ln>
            <a:noFill/>
          </a:ln>
        </p:spPr>
        <p:txBody>
          <a:bodyPr anchor="b"/>
          <a:p>
            <a:pPr algn="r">
              <a:lnSpc>
                <a:spcPct val="100000"/>
              </a:lnSpc>
            </a:pPr>
            <a:fld id="{017998B2-269F-4676-A7EE-7836AAC96EF8}"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There are many decentralized systems. Two you likely have heard of are BitTorrent and Tor. The first shares files on a decentralized network, and the second provides anonymous browsing through a series of nodes that can be run by anyone. Other projects you may not have heard of include Freenet, I2P, and Tox. Freenet attempts to provide internet services, I2P has its own P2P network for a variety of purposes, and Tox is best explained as a decentralized Skype. Bitcoin is also decentralized. The network is run on thousands of nodes worldwide, which can be run by anyone. No one needs to trust these nodes. Miners keep the network secure, and hundreds of thousands of machines worldwide compete against each other to create its own decentralized system. While there are always improvements to make these systems even more decentralized, it is important to realize that many services, especially those that aim to provide privacy, use decentralized networks to mitigate the trust needed to use a system. Decentralized services, therefore, are typically used to achieve 1) privacy, and/or 2) network robustness. Bitcoin is a great example of the second case, but not the first. We will discuss why later in this presentation.</a:t>
            </a:r>
            <a:endParaRPr b="0" lang="en-US" sz="2000" spc="-1" strike="noStrike">
              <a:solidFill>
                <a:srgbClr val="000000"/>
              </a:solidFill>
              <a:uFill>
                <a:solidFill>
                  <a:srgbClr val="ffffff"/>
                </a:solidFill>
              </a:uFill>
              <a:latin typeface="Arial"/>
            </a:endParaRPr>
          </a:p>
        </p:txBody>
      </p:sp>
      <p:sp>
        <p:nvSpPr>
          <p:cNvPr id="702" name="TextShape 2"/>
          <p:cNvSpPr txBox="1"/>
          <p:nvPr/>
        </p:nvSpPr>
        <p:spPr>
          <a:xfrm>
            <a:off x="3884760" y="8685360"/>
            <a:ext cx="2971440" cy="458280"/>
          </a:xfrm>
          <a:prstGeom prst="rect">
            <a:avLst/>
          </a:prstGeom>
          <a:noFill/>
          <a:ln>
            <a:noFill/>
          </a:ln>
        </p:spPr>
        <p:txBody>
          <a:bodyPr anchor="b"/>
          <a:p>
            <a:pPr algn="r">
              <a:lnSpc>
                <a:spcPct val="100000"/>
              </a:lnSpc>
            </a:pPr>
            <a:fld id="{94DE5355-A629-4C08-923E-D9C0828B2763}"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In simple terms, Bitcoin is a decentralized network, where a history of the transactions is stored on thousands of computers around the world. This history is called the blockchain. The blockchain is a chain of blocks. Each block contains the most recent transaction history. There is a new block every 10 minutes. People will ask miners to include their transactions in the next block, often with a fee. The network automatically adjusts so that a new block can be added by one miner at random approximately every 10 minutes. Once a transaction is included in a block, it has a confirmation. People who are very cautious wait for several confirmations, since it is significantly harder to reverse an old transaction than a new one.</a:t>
            </a:r>
            <a:endParaRPr b="0" lang="en-US" sz="2000" spc="-1" strike="noStrike">
              <a:solidFill>
                <a:srgbClr val="000000"/>
              </a:solidFill>
              <a:uFill>
                <a:solidFill>
                  <a:srgbClr val="ffffff"/>
                </a:solidFill>
              </a:uFill>
              <a:latin typeface="Arial"/>
            </a:endParaRPr>
          </a:p>
        </p:txBody>
      </p:sp>
      <p:sp>
        <p:nvSpPr>
          <p:cNvPr id="704" name="TextShape 2"/>
          <p:cNvSpPr txBox="1"/>
          <p:nvPr/>
        </p:nvSpPr>
        <p:spPr>
          <a:xfrm>
            <a:off x="3884760" y="8685360"/>
            <a:ext cx="2971440" cy="458280"/>
          </a:xfrm>
          <a:prstGeom prst="rect">
            <a:avLst/>
          </a:prstGeom>
          <a:noFill/>
          <a:ln>
            <a:noFill/>
          </a:ln>
        </p:spPr>
        <p:txBody>
          <a:bodyPr anchor="b"/>
          <a:p>
            <a:pPr algn="r">
              <a:lnSpc>
                <a:spcPct val="100000"/>
              </a:lnSpc>
            </a:pPr>
            <a:fld id="{E52C6490-9B4C-4A8A-8FD8-4B9CDEA25AB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Bitcoin is not private! In fact, it is perhaps the most transparent money system ever made. Everyone in the world can see a history of the following: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The amount of money in a wallet</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Where the Bitcoin came from</a:t>
            </a:r>
            <a:endParaRPr b="0" lang="en-US" sz="2000" spc="-1" strike="noStrike">
              <a:solidFill>
                <a:srgbClr val="000000"/>
              </a:solidFill>
              <a:uFill>
                <a:solidFill>
                  <a:srgbClr val="ffffff"/>
                </a:solidFill>
              </a:uFill>
              <a:latin typeface="Arial"/>
            </a:endParaRPr>
          </a:p>
          <a:p>
            <a:pPr marL="228600" indent="-228240">
              <a:lnSpc>
                <a:spcPct val="100000"/>
              </a:lnSpc>
              <a:buClr>
                <a:srgbClr val="000000"/>
              </a:buClr>
              <a:buFont typeface="StarSymbol"/>
              <a:buAutoNum type="arabicPeriod"/>
            </a:pPr>
            <a:r>
              <a:rPr b="0" lang="en-US" sz="2000" spc="-1" strike="noStrike">
                <a:solidFill>
                  <a:srgbClr val="000000"/>
                </a:solidFill>
                <a:uFill>
                  <a:solidFill>
                    <a:srgbClr val="ffffff"/>
                  </a:solidFill>
                </a:uFill>
                <a:latin typeface="Arial"/>
              </a:rPr>
              <a:t>Where the Bitcoin went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This visualization shows the transfer of Bitcoin from large accounts to others. It is a visual representation of transfers of Bitcoin.</a:t>
            </a:r>
            <a:endParaRPr b="0" lang="en-US" sz="2000" spc="-1" strike="noStrike">
              <a:solidFill>
                <a:srgbClr val="000000"/>
              </a:solidFill>
              <a:uFill>
                <a:solidFill>
                  <a:srgbClr val="ffffff"/>
                </a:solidFill>
              </a:uFill>
              <a:latin typeface="Arial"/>
            </a:endParaRPr>
          </a:p>
        </p:txBody>
      </p:sp>
      <p:sp>
        <p:nvSpPr>
          <p:cNvPr id="706" name="TextShape 2"/>
          <p:cNvSpPr txBox="1"/>
          <p:nvPr/>
        </p:nvSpPr>
        <p:spPr>
          <a:xfrm>
            <a:off x="3884760" y="8685360"/>
            <a:ext cx="2971440" cy="458280"/>
          </a:xfrm>
          <a:prstGeom prst="rect">
            <a:avLst/>
          </a:prstGeom>
          <a:noFill/>
          <a:ln>
            <a:noFill/>
          </a:ln>
        </p:spPr>
        <p:txBody>
          <a:bodyPr anchor="b"/>
          <a:p>
            <a:pPr algn="r">
              <a:lnSpc>
                <a:spcPct val="100000"/>
              </a:lnSpc>
            </a:pPr>
            <a:fld id="{C1C22404-4803-42E5-AAFE-A46CB257CD96}"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When people started realizing that Bitcoin is not private, they tried adding things on top of Bitcoin so some people could have privacy. This is traditionally done with a Bitcoin mixing or CoinJoin approach. Several people take their Bitcoin and send it to a centralized server. This centralized server then gives a random Bitcoin from among those received back to the users. Ideally, this could provide some untraceability, since the origin of the received funds is ambiguous. However, there are several fundamental issues with this type of approach.</a:t>
            </a:r>
            <a:endParaRPr b="0" lang="en-US" sz="2000" spc="-1" strike="noStrike">
              <a:solidFill>
                <a:srgbClr val="000000"/>
              </a:solidFill>
              <a:uFill>
                <a:solidFill>
                  <a:srgbClr val="ffffff"/>
                </a:solidFill>
              </a:uFill>
              <a:latin typeface="Arial"/>
            </a:endParaRPr>
          </a:p>
        </p:txBody>
      </p:sp>
      <p:sp>
        <p:nvSpPr>
          <p:cNvPr id="708" name="TextShape 2"/>
          <p:cNvSpPr txBox="1"/>
          <p:nvPr/>
        </p:nvSpPr>
        <p:spPr>
          <a:xfrm>
            <a:off x="3884760" y="8685360"/>
            <a:ext cx="2971440" cy="458280"/>
          </a:xfrm>
          <a:prstGeom prst="rect">
            <a:avLst/>
          </a:prstGeom>
          <a:noFill/>
          <a:ln>
            <a:noFill/>
          </a:ln>
        </p:spPr>
        <p:txBody>
          <a:bodyPr anchor="b"/>
          <a:p>
            <a:pPr algn="r">
              <a:lnSpc>
                <a:spcPct val="100000"/>
              </a:lnSpc>
            </a:pPr>
            <a:fld id="{0AEEDEA5-9002-4DF9-A37A-CC8291D138D2}"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The vast majority of people who use an optional system that costs extra which you need to go out of your way to use are people who have tainted coins. Tainted coins are coins that are known to previously be used for illicit purposes. An insignificant number of people pay money to mix clean coins. Thus, mixers do not work very well at providing plausible deniability. Instead, they make you stand out, since it makes it look like you are doing something wrong. Mixing itself is a shady act.</a:t>
            </a:r>
            <a:endParaRPr b="0" lang="en-US" sz="2000" spc="-1" strike="noStrike">
              <a:solidFill>
                <a:srgbClr val="000000"/>
              </a:solidFill>
              <a:uFill>
                <a:solidFill>
                  <a:srgbClr val="ffffff"/>
                </a:solidFill>
              </a:uFill>
              <a:latin typeface="Arial"/>
            </a:endParaRPr>
          </a:p>
        </p:txBody>
      </p:sp>
      <p:sp>
        <p:nvSpPr>
          <p:cNvPr id="710" name="TextShape 2"/>
          <p:cNvSpPr txBox="1"/>
          <p:nvPr/>
        </p:nvSpPr>
        <p:spPr>
          <a:xfrm>
            <a:off x="3884760" y="8685360"/>
            <a:ext cx="2971440" cy="458280"/>
          </a:xfrm>
          <a:prstGeom prst="rect">
            <a:avLst/>
          </a:prstGeom>
          <a:noFill/>
          <a:ln>
            <a:noFill/>
          </a:ln>
        </p:spPr>
        <p:txBody>
          <a:bodyPr anchor="b"/>
          <a:p>
            <a:pPr algn="r">
              <a:lnSpc>
                <a:spcPct val="100000"/>
              </a:lnSpc>
            </a:pPr>
            <a:fld id="{C45462FA-22F9-4990-A0B5-417CC883E0B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Second, you add a level of trust to the system. While Bitcoin is trustless, you need to trust the mixer you use with CoinJoin. They may choose to keep a history of the transaction information, and the people who use the service will never know. People must trust that the mixer does not act maliciously, which is a systemic risk with mixing services. In an ideal private system, you should not have to trust anyone else with your privacy.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Finally, from a convenience perspective, it takes a long time to mix coins, since you need to wait for other participants to mix with. If you plan to mix a large number of coins several times, it can take days or weeks. Few users will go through this effort.</a:t>
            </a:r>
            <a:endParaRPr b="0" lang="en-US" sz="2000" spc="-1" strike="noStrike">
              <a:solidFill>
                <a:srgbClr val="000000"/>
              </a:solidFill>
              <a:uFill>
                <a:solidFill>
                  <a:srgbClr val="ffffff"/>
                </a:solidFill>
              </a:uFill>
              <a:latin typeface="Arial"/>
            </a:endParaRPr>
          </a:p>
        </p:txBody>
      </p:sp>
      <p:sp>
        <p:nvSpPr>
          <p:cNvPr id="712" name="TextShape 2"/>
          <p:cNvSpPr txBox="1"/>
          <p:nvPr/>
        </p:nvSpPr>
        <p:spPr>
          <a:xfrm>
            <a:off x="3884760" y="8685360"/>
            <a:ext cx="2971440" cy="458280"/>
          </a:xfrm>
          <a:prstGeom prst="rect">
            <a:avLst/>
          </a:prstGeom>
          <a:noFill/>
          <a:ln>
            <a:noFill/>
          </a:ln>
        </p:spPr>
        <p:txBody>
          <a:bodyPr anchor="b"/>
          <a:p>
            <a:pPr algn="r">
              <a:lnSpc>
                <a:spcPct val="100000"/>
              </a:lnSpc>
            </a:pPr>
            <a:fld id="{07BB68D1-89A2-4D53-AF8A-02092349F2FD}"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Monero is different from a mixing service. It uses three technologies and a work-in-progress fourth technology to provide trustless privacy for all transactions. These technologies work together to protect different parts of a transaction. The sender is hidden with ring signatures. The amount is hidden with ring confidential transactions, or RingCT. The transaction broadcast is not currently hidden without extra steps, but Monero is working on Kovri, an I2P router, to hide this with no additional effort. The receiver is hidden with stealth addresses. All of these technologies will be addressed in this presentation.</a:t>
            </a:r>
            <a:endParaRPr b="0" lang="en-US" sz="2000" spc="-1" strike="noStrike">
              <a:solidFill>
                <a:srgbClr val="000000"/>
              </a:solidFill>
              <a:uFill>
                <a:solidFill>
                  <a:srgbClr val="ffffff"/>
                </a:solidFill>
              </a:uFill>
              <a:latin typeface="Arial"/>
            </a:endParaRPr>
          </a:p>
        </p:txBody>
      </p:sp>
      <p:sp>
        <p:nvSpPr>
          <p:cNvPr id="714" name="TextShape 2"/>
          <p:cNvSpPr txBox="1"/>
          <p:nvPr/>
        </p:nvSpPr>
        <p:spPr>
          <a:xfrm>
            <a:off x="3884760" y="8685360"/>
            <a:ext cx="2971440" cy="458280"/>
          </a:xfrm>
          <a:prstGeom prst="rect">
            <a:avLst/>
          </a:prstGeom>
          <a:noFill/>
          <a:ln>
            <a:noFill/>
          </a:ln>
        </p:spPr>
        <p:txBody>
          <a:bodyPr anchor="b"/>
          <a:p>
            <a:pPr algn="r">
              <a:lnSpc>
                <a:spcPct val="100000"/>
              </a:lnSpc>
            </a:pPr>
            <a:fld id="{F35206BD-7985-41C4-8D18-C35FFE578981}"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3368520" y="1825560"/>
            <a:ext cx="5453640" cy="4350960"/>
          </a:xfrm>
          <a:prstGeom prst="rect">
            <a:avLst/>
          </a:prstGeom>
          <a:ln>
            <a:noFill/>
          </a:ln>
        </p:spPr>
      </p:pic>
      <p:pic>
        <p:nvPicPr>
          <p:cNvPr id="38" name="" descr=""/>
          <p:cNvPicPr/>
          <p:nvPr/>
        </p:nvPicPr>
        <p:blipFill>
          <a:blip r:embed="rId3"/>
          <a:stretch/>
        </p:blipFill>
        <p:spPr>
          <a:xfrm>
            <a:off x="3368520" y="1825560"/>
            <a:ext cx="545364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76" name="" descr=""/>
          <p:cNvPicPr/>
          <p:nvPr/>
        </p:nvPicPr>
        <p:blipFill>
          <a:blip r:embed="rId2"/>
          <a:stretch/>
        </p:blipFill>
        <p:spPr>
          <a:xfrm>
            <a:off x="3368520" y="1825560"/>
            <a:ext cx="5453640" cy="4350960"/>
          </a:xfrm>
          <a:prstGeom prst="rect">
            <a:avLst/>
          </a:prstGeom>
          <a:ln>
            <a:noFill/>
          </a:ln>
        </p:spPr>
      </p:pic>
      <p:pic>
        <p:nvPicPr>
          <p:cNvPr id="77" name="" descr=""/>
          <p:cNvPicPr/>
          <p:nvPr/>
        </p:nvPicPr>
        <p:blipFill>
          <a:blip r:embed="rId3"/>
          <a:stretch/>
        </p:blipFill>
        <p:spPr>
          <a:xfrm>
            <a:off x="3368520" y="1825560"/>
            <a:ext cx="545364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en-US" sz="6000" spc="-1" strike="noStrike">
                <a:solidFill>
                  <a:srgbClr val="000000"/>
                </a:solidFill>
                <a:uFill>
                  <a:solidFill>
                    <a:srgbClr val="ffffff"/>
                  </a:solidFill>
                </a:uFill>
                <a:latin typeface="Calibri Light"/>
              </a:rPr>
              <a:t>Click to edit Master title style</a:t>
            </a:r>
            <a:endParaRPr b="0" lang="en-US" sz="1800" spc="-1" strike="noStrike">
              <a:solidFill>
                <a:srgbClr val="000000"/>
              </a:solidFill>
              <a:uFill>
                <a:solidFill>
                  <a:srgbClr val="ffffff"/>
                </a:solidFill>
              </a:u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8/16/17</a:t>
            </a:r>
            <a:endParaRPr b="0" lang="en-US" sz="1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2EAEC741-A930-4DE1-8BE2-E7EBDE120CBA}"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uFill>
                  <a:solidFill>
                    <a:srgbClr val="ffffff"/>
                  </a:solidFill>
                </a:uFill>
                <a:latin typeface="Calibri Light"/>
              </a:rPr>
              <a:t>Click to edit Master title style</a:t>
            </a:r>
            <a:endParaRPr b="0" lang="en-US" sz="1800" spc="-1" strike="noStrike">
              <a:solidFill>
                <a:srgbClr val="000000"/>
              </a:solidFill>
              <a:uFill>
                <a:solidFill>
                  <a:srgbClr val="ffffff"/>
                </a:solidFill>
              </a:uFill>
              <a:latin typeface="Calibri"/>
            </a:endParaRPr>
          </a:p>
        </p:txBody>
      </p:sp>
      <p:sp>
        <p:nvSpPr>
          <p:cNvPr id="40" name="PlaceHolder 2"/>
          <p:cNvSpPr>
            <a:spLocks noGrp="1"/>
          </p:cNvSpPr>
          <p:nvPr>
            <p:ph type="body"/>
          </p:nvPr>
        </p:nvSpPr>
        <p:spPr>
          <a:xfrm>
            <a:off x="838080" y="1825560"/>
            <a:ext cx="10515240" cy="4350960"/>
          </a:xfrm>
          <a:prstGeom prst="rect">
            <a:avLst/>
          </a:prstGeom>
        </p:spPr>
        <p:txBody>
          <a:bodyPr/>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Calibri"/>
              </a:rPr>
              <a:t>Second Outline Level</a:t>
            </a:r>
            <a:endParaRPr b="0" lang="en-US" sz="2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Third Outline Level</a:t>
            </a:r>
            <a:endParaRPr b="0" lang="en-US" sz="2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800" spc="-1" strike="noStrike">
                <a:solidFill>
                  <a:srgbClr val="000000"/>
                </a:solidFill>
                <a:uFill>
                  <a:solidFill>
                    <a:srgbClr val="ffffff"/>
                  </a:solidFill>
                </a:uFill>
                <a:latin typeface="Calibri"/>
              </a:rPr>
              <a:t>Fourth Outline Level</a:t>
            </a:r>
            <a:endParaRPr b="0" lang="en-US" sz="2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Fifth Outline Level</a:t>
            </a:r>
            <a:endParaRPr b="0" lang="en-US" sz="2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Sixth Outline Level</a:t>
            </a:r>
            <a:endParaRPr b="0" lang="en-US" sz="2800" spc="-1" strike="noStrike">
              <a:solidFill>
                <a:srgbClr val="000000"/>
              </a:solidFill>
              <a:uFill>
                <a:solidFill>
                  <a:srgbClr val="ffffff"/>
                </a:solidFill>
              </a:uFill>
              <a:latin typeface="Calibri"/>
            </a:endParaRPr>
          </a:p>
          <a:p>
            <a:pPr marL="228600" indent="-228240">
              <a:lnSpc>
                <a:spcPct val="100000"/>
              </a:lnSpc>
              <a:buClr>
                <a:srgbClr val="000000"/>
              </a:buClr>
              <a:buFont typeface="Arial"/>
              <a:buChar char="•"/>
            </a:pPr>
            <a:r>
              <a:rPr b="0" lang="en-US" sz="2800" spc="-1" strike="noStrike">
                <a:solidFill>
                  <a:srgbClr val="000000"/>
                </a:solidFill>
                <a:uFill>
                  <a:solidFill>
                    <a:srgbClr val="ffffff"/>
                  </a:solidFill>
                </a:uFill>
                <a:latin typeface="Calibri"/>
              </a:rPr>
              <a:t>Seventh Outline LevelEdit Master text styles</a:t>
            </a:r>
            <a:endParaRPr b="0" lang="en-US" sz="2800" spc="-1" strike="noStrike">
              <a:solidFill>
                <a:srgbClr val="000000"/>
              </a:solidFill>
              <a:uFill>
                <a:solidFill>
                  <a:srgbClr val="ffffff"/>
                </a:solidFill>
              </a:uFill>
              <a:latin typeface="Calibri"/>
            </a:endParaRPr>
          </a:p>
          <a:p>
            <a:pPr lvl="1" marL="685800" indent="-228240">
              <a:lnSpc>
                <a:spcPct val="100000"/>
              </a:lnSpc>
              <a:buClr>
                <a:srgbClr val="000000"/>
              </a:buClr>
              <a:buFont typeface="Arial"/>
              <a:buChar char="•"/>
            </a:pPr>
            <a:r>
              <a:rPr b="0" lang="en-US" sz="2400" spc="-1" strike="noStrike">
                <a:solidFill>
                  <a:srgbClr val="000000"/>
                </a:solidFill>
                <a:uFill>
                  <a:solidFill>
                    <a:srgbClr val="ffffff"/>
                  </a:solidFill>
                </a:uFill>
                <a:latin typeface="Calibri"/>
              </a:rPr>
              <a:t>Second level</a:t>
            </a:r>
            <a:endParaRPr b="0" lang="en-US" sz="2800" spc="-1" strike="noStrike">
              <a:solidFill>
                <a:srgbClr val="000000"/>
              </a:solidFill>
              <a:uFill>
                <a:solidFill>
                  <a:srgbClr val="ffffff"/>
                </a:solidFill>
              </a:uFill>
              <a:latin typeface="Calibri"/>
            </a:endParaRPr>
          </a:p>
          <a:p>
            <a:pPr lvl="2" marL="1143000" indent="-228240">
              <a:lnSpc>
                <a:spcPct val="100000"/>
              </a:lnSpc>
              <a:buClr>
                <a:srgbClr val="000000"/>
              </a:buClr>
              <a:buFont typeface="Arial"/>
              <a:buChar char="•"/>
            </a:pPr>
            <a:r>
              <a:rPr b="0" lang="en-US" sz="2000" spc="-1" strike="noStrike">
                <a:solidFill>
                  <a:srgbClr val="000000"/>
                </a:solidFill>
                <a:uFill>
                  <a:solidFill>
                    <a:srgbClr val="ffffff"/>
                  </a:solidFill>
                </a:uFill>
                <a:latin typeface="Calibri"/>
              </a:rPr>
              <a:t>Third level</a:t>
            </a:r>
            <a:endParaRPr b="0" lang="en-US" sz="2800" spc="-1" strike="noStrike">
              <a:solidFill>
                <a:srgbClr val="000000"/>
              </a:solidFill>
              <a:uFill>
                <a:solidFill>
                  <a:srgbClr val="ffffff"/>
                </a:solidFill>
              </a:uFill>
              <a:latin typeface="Calibri"/>
            </a:endParaRPr>
          </a:p>
          <a:p>
            <a:pPr lvl="3" marL="1600200" indent="-228240">
              <a:lnSpc>
                <a:spcPct val="100000"/>
              </a:lnSpc>
              <a:buClr>
                <a:srgbClr val="000000"/>
              </a:buClr>
              <a:buFont typeface="Arial"/>
              <a:buChar char="•"/>
            </a:pPr>
            <a:r>
              <a:rPr b="0" lang="en-US" sz="1800" spc="-1" strike="noStrike">
                <a:solidFill>
                  <a:srgbClr val="000000"/>
                </a:solidFill>
                <a:uFill>
                  <a:solidFill>
                    <a:srgbClr val="ffffff"/>
                  </a:solidFill>
                </a:uFill>
                <a:latin typeface="Calibri"/>
              </a:rPr>
              <a:t>Fourth level</a:t>
            </a:r>
            <a:endParaRPr b="0" lang="en-US" sz="2800" spc="-1" strike="noStrike">
              <a:solidFill>
                <a:srgbClr val="000000"/>
              </a:solidFill>
              <a:uFill>
                <a:solidFill>
                  <a:srgbClr val="ffffff"/>
                </a:solidFill>
              </a:uFill>
              <a:latin typeface="Calibri"/>
            </a:endParaRPr>
          </a:p>
          <a:p>
            <a:pPr lvl="4" marL="2057400" indent="-228240">
              <a:lnSpc>
                <a:spcPct val="100000"/>
              </a:lnSpc>
              <a:buClr>
                <a:srgbClr val="000000"/>
              </a:buClr>
              <a:buFont typeface="Arial"/>
              <a:buChar char="•"/>
            </a:pPr>
            <a:r>
              <a:rPr b="0" lang="en-US" sz="1800" spc="-1" strike="noStrike">
                <a:solidFill>
                  <a:srgbClr val="000000"/>
                </a:solidFill>
                <a:uFill>
                  <a:solidFill>
                    <a:srgbClr val="ffffff"/>
                  </a:solidFill>
                </a:uFill>
                <a:latin typeface="Calibri"/>
              </a:rPr>
              <a:t>Fifth level</a:t>
            </a:r>
            <a:endParaRPr b="0" lang="en-US" sz="2800" spc="-1" strike="noStrike">
              <a:solidFill>
                <a:srgbClr val="000000"/>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8/16/17</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E8B03255-2952-46A6-9407-488C314E0135}"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wmf"/><Relationship Id="rId3" Type="http://schemas.openxmlformats.org/officeDocument/2006/relationships/image" Target="../media/image92.png"/><Relationship Id="rId4" Type="http://schemas.openxmlformats.org/officeDocument/2006/relationships/slideLayout" Target="../slideLayouts/slideLayout13.xml"/><Relationship Id="rId5" Type="http://schemas.openxmlformats.org/officeDocument/2006/relationships/notesSlide" Target="../notesSlides/notesSlide27.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slideLayout" Target="../slideLayouts/slideLayout13.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20" Type="http://schemas.openxmlformats.org/officeDocument/2006/relationships/image" Target="../media/image37.png"/><Relationship Id="rId21" Type="http://schemas.openxmlformats.org/officeDocument/2006/relationships/slideLayout" Target="../slideLayouts/slideLayout13.xml"/><Relationship Id="rId2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7" Type="http://schemas.openxmlformats.org/officeDocument/2006/relationships/image" Target="../media/image54.png"/><Relationship Id="rId18" Type="http://schemas.openxmlformats.org/officeDocument/2006/relationships/image" Target="../media/image55.png"/><Relationship Id="rId19" Type="http://schemas.openxmlformats.org/officeDocument/2006/relationships/image" Target="../media/image56.png"/><Relationship Id="rId20" Type="http://schemas.openxmlformats.org/officeDocument/2006/relationships/image" Target="../media/image57.png"/><Relationship Id="rId21" Type="http://schemas.openxmlformats.org/officeDocument/2006/relationships/slideLayout" Target="../slideLayouts/slideLayout13.xml"/><Relationship Id="rId2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76.png"/><Relationship Id="rId20" Type="http://schemas.openxmlformats.org/officeDocument/2006/relationships/image" Target="../media/image77.png"/><Relationship Id="rId21" Type="http://schemas.openxmlformats.org/officeDocument/2006/relationships/slideLayout" Target="../slideLayouts/slideLayout13.xml"/><Relationship Id="rId2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83" name="Picture 2" descr=""/>
          <p:cNvPicPr/>
          <p:nvPr/>
        </p:nvPicPr>
        <p:blipFill>
          <a:blip r:embed="rId1"/>
          <a:srcRect l="8055" t="0" r="3053" b="0"/>
          <a:stretch/>
        </p:blipFill>
        <p:spPr>
          <a:xfrm>
            <a:off x="0" y="0"/>
            <a:ext cx="12191760" cy="6857640"/>
          </a:xfrm>
          <a:prstGeom prst="rect">
            <a:avLst/>
          </a:prstGeom>
          <a:ln>
            <a:noFill/>
          </a:ln>
        </p:spPr>
      </p:pic>
      <p:sp>
        <p:nvSpPr>
          <p:cNvPr id="84" name="CustomShape 1"/>
          <p:cNvSpPr/>
          <p:nvPr/>
        </p:nvSpPr>
        <p:spPr>
          <a:xfrm>
            <a:off x="3799080" y="2270160"/>
            <a:ext cx="4796280" cy="1680120"/>
          </a:xfrm>
          <a:prstGeom prst="roundRect">
            <a:avLst>
              <a:gd name="adj" fmla="val 16667"/>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p:style>
      </p:sp>
      <p:pic>
        <p:nvPicPr>
          <p:cNvPr id="85" name="Picture 2" descr=""/>
          <p:cNvPicPr/>
          <p:nvPr/>
        </p:nvPicPr>
        <p:blipFill>
          <a:blip r:embed="rId2"/>
          <a:stretch/>
        </p:blipFill>
        <p:spPr>
          <a:xfrm>
            <a:off x="4345560" y="2198520"/>
            <a:ext cx="3501360" cy="1843920"/>
          </a:xfrm>
          <a:prstGeom prst="rect">
            <a:avLst/>
          </a:prstGeom>
          <a:ln>
            <a:noFill/>
          </a:ln>
        </p:spPr>
      </p:pic>
      <p:sp>
        <p:nvSpPr>
          <p:cNvPr id="86" name="CustomShape 2"/>
          <p:cNvSpPr/>
          <p:nvPr/>
        </p:nvSpPr>
        <p:spPr>
          <a:xfrm>
            <a:off x="3056760" y="1721520"/>
            <a:ext cx="6074640" cy="471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500" spc="199" strike="noStrike">
                <a:solidFill>
                  <a:srgbClr val="f2f2f2"/>
                </a:solidFill>
                <a:uFill>
                  <a:solidFill>
                    <a:srgbClr val="ffffff"/>
                  </a:solidFill>
                </a:uFill>
                <a:latin typeface="Calibri"/>
              </a:rPr>
              <a:t>L’ARGENT SÉCURISÉ POUR TOUS</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Ring Signatures &amp; RingCT</a:t>
            </a:r>
            <a:endParaRPr b="0" lang="en-US" sz="1800" spc="-1" strike="noStrike">
              <a:solidFill>
                <a:srgbClr val="000000"/>
              </a:solidFill>
              <a:uFill>
                <a:solidFill>
                  <a:srgbClr val="ffffff"/>
                </a:solidFill>
              </a:uFill>
              <a:latin typeface="Calibri"/>
            </a:endParaRPr>
          </a:p>
        </p:txBody>
      </p:sp>
      <p:sp>
        <p:nvSpPr>
          <p:cNvPr id="366" name="CustomShape 2"/>
          <p:cNvSpPr/>
          <p:nvPr/>
        </p:nvSpPr>
        <p:spPr>
          <a:xfrm>
            <a:off x="662760" y="1552680"/>
            <a:ext cx="10866600" cy="5035320"/>
          </a:xfrm>
          <a:prstGeom prst="roundRect">
            <a:avLst>
              <a:gd name="adj" fmla="val 350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67" name="CustomShape 3"/>
          <p:cNvSpPr/>
          <p:nvPr/>
        </p:nvSpPr>
        <p:spPr>
          <a:xfrm>
            <a:off x="5645160" y="179856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368" name="CustomShape 4"/>
          <p:cNvSpPr/>
          <p:nvPr/>
        </p:nvSpPr>
        <p:spPr>
          <a:xfrm>
            <a:off x="5645160" y="24692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9 (Tx ID cb8vqfi8dfj65f)</a:t>
            </a:r>
            <a:endParaRPr b="0" lang="en-US" sz="1800" spc="-1" strike="noStrike">
              <a:solidFill>
                <a:srgbClr val="000000"/>
              </a:solidFill>
              <a:uFill>
                <a:solidFill>
                  <a:srgbClr val="ffffff"/>
                </a:solidFill>
              </a:uFill>
              <a:latin typeface="Arial"/>
            </a:endParaRPr>
          </a:p>
        </p:txBody>
      </p:sp>
      <p:sp>
        <p:nvSpPr>
          <p:cNvPr id="369" name="CustomShape 5"/>
          <p:cNvSpPr/>
          <p:nvPr/>
        </p:nvSpPr>
        <p:spPr>
          <a:xfrm>
            <a:off x="2746440" y="180072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 (Tx ID e4hn4ifqyd5ed)</a:t>
            </a:r>
            <a:endParaRPr b="0" lang="en-US" sz="1800" spc="-1" strike="noStrike">
              <a:solidFill>
                <a:srgbClr val="000000"/>
              </a:solidFill>
              <a:uFill>
                <a:solidFill>
                  <a:srgbClr val="ffffff"/>
                </a:solidFill>
              </a:uFill>
              <a:latin typeface="Arial"/>
            </a:endParaRPr>
          </a:p>
        </p:txBody>
      </p:sp>
      <p:sp>
        <p:nvSpPr>
          <p:cNvPr id="370" name="CustomShape 6"/>
          <p:cNvSpPr/>
          <p:nvPr/>
        </p:nvSpPr>
        <p:spPr>
          <a:xfrm>
            <a:off x="2746440" y="313740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3 (Tx ID wb4f5hdfdicnd)</a:t>
            </a:r>
            <a:endParaRPr b="0" lang="en-US" sz="1800" spc="-1" strike="noStrike">
              <a:solidFill>
                <a:srgbClr val="000000"/>
              </a:solidFill>
              <a:uFill>
                <a:solidFill>
                  <a:srgbClr val="ffffff"/>
                </a:solidFill>
              </a:uFill>
              <a:latin typeface="Arial"/>
            </a:endParaRPr>
          </a:p>
        </p:txBody>
      </p:sp>
      <p:sp>
        <p:nvSpPr>
          <p:cNvPr id="371" name="CustomShape 7"/>
          <p:cNvSpPr/>
          <p:nvPr/>
        </p:nvSpPr>
        <p:spPr>
          <a:xfrm>
            <a:off x="2746440" y="38048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4 (Tx ID nh5nogsefwjw)</a:t>
            </a:r>
            <a:endParaRPr b="0" lang="en-US" sz="1800" spc="-1" strike="noStrike">
              <a:solidFill>
                <a:srgbClr val="000000"/>
              </a:solidFill>
              <a:uFill>
                <a:solidFill>
                  <a:srgbClr val="ffffff"/>
                </a:solidFill>
              </a:uFill>
              <a:latin typeface="Arial"/>
            </a:endParaRPr>
          </a:p>
        </p:txBody>
      </p:sp>
      <p:sp>
        <p:nvSpPr>
          <p:cNvPr id="372" name="CustomShape 8"/>
          <p:cNvSpPr/>
          <p:nvPr/>
        </p:nvSpPr>
        <p:spPr>
          <a:xfrm>
            <a:off x="2746440" y="51418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6 (Tx ID ybwnng8nengf)</a:t>
            </a:r>
            <a:endParaRPr b="0" lang="en-US" sz="1800" spc="-1" strike="noStrike">
              <a:solidFill>
                <a:srgbClr val="000000"/>
              </a:solidFill>
              <a:uFill>
                <a:solidFill>
                  <a:srgbClr val="ffffff"/>
                </a:solidFill>
              </a:uFill>
              <a:latin typeface="Arial"/>
            </a:endParaRPr>
          </a:p>
        </p:txBody>
      </p:sp>
      <p:sp>
        <p:nvSpPr>
          <p:cNvPr id="373" name="CustomShape 9"/>
          <p:cNvSpPr/>
          <p:nvPr/>
        </p:nvSpPr>
        <p:spPr>
          <a:xfrm>
            <a:off x="2746440" y="24692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 (Tx ID eshgni5lsvnf74)</a:t>
            </a:r>
            <a:endParaRPr b="0" lang="en-US" sz="1800" spc="-1" strike="noStrike">
              <a:solidFill>
                <a:srgbClr val="000000"/>
              </a:solidFill>
              <a:uFill>
                <a:solidFill>
                  <a:srgbClr val="ffffff"/>
                </a:solidFill>
              </a:uFill>
              <a:latin typeface="Arial"/>
            </a:endParaRPr>
          </a:p>
        </p:txBody>
      </p:sp>
      <p:sp>
        <p:nvSpPr>
          <p:cNvPr id="374" name="CustomShape 10"/>
          <p:cNvSpPr/>
          <p:nvPr/>
        </p:nvSpPr>
        <p:spPr>
          <a:xfrm>
            <a:off x="2746440" y="44744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375" name="CustomShape 11"/>
          <p:cNvSpPr/>
          <p:nvPr/>
        </p:nvSpPr>
        <p:spPr>
          <a:xfrm>
            <a:off x="2746440" y="58114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7 (Tx ID e4bgn8flwwrj8)</a:t>
            </a:r>
            <a:endParaRPr b="0" lang="en-US" sz="1800" spc="-1" strike="noStrike">
              <a:solidFill>
                <a:srgbClr val="000000"/>
              </a:solidFill>
              <a:uFill>
                <a:solidFill>
                  <a:srgbClr val="ffffff"/>
                </a:solidFill>
              </a:uFill>
              <a:latin typeface="Arial"/>
            </a:endParaRPr>
          </a:p>
        </p:txBody>
      </p:sp>
      <p:sp>
        <p:nvSpPr>
          <p:cNvPr id="376" name="CustomShape 12"/>
          <p:cNvSpPr/>
          <p:nvPr/>
        </p:nvSpPr>
        <p:spPr>
          <a:xfrm>
            <a:off x="5645160" y="313740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10 (Tx ID fnidmfnu3dm8)</a:t>
            </a:r>
            <a:endParaRPr b="0" lang="en-US" sz="1800" spc="-1" strike="noStrike">
              <a:solidFill>
                <a:srgbClr val="000000"/>
              </a:solidFill>
              <a:uFill>
                <a:solidFill>
                  <a:srgbClr val="ffffff"/>
                </a:solidFill>
              </a:uFill>
              <a:latin typeface="Arial"/>
            </a:endParaRPr>
          </a:p>
        </p:txBody>
      </p:sp>
      <p:sp>
        <p:nvSpPr>
          <p:cNvPr id="377" name="CustomShape 13"/>
          <p:cNvSpPr/>
          <p:nvPr/>
        </p:nvSpPr>
        <p:spPr>
          <a:xfrm>
            <a:off x="5645160" y="38048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378" name="CustomShape 14"/>
          <p:cNvSpPr/>
          <p:nvPr/>
        </p:nvSpPr>
        <p:spPr>
          <a:xfrm>
            <a:off x="5645160" y="51418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13 (Tx ID 7nr8mrjffijdtm)</a:t>
            </a:r>
            <a:endParaRPr b="0" lang="en-US" sz="1800" spc="-1" strike="noStrike">
              <a:solidFill>
                <a:srgbClr val="000000"/>
              </a:solidFill>
              <a:uFill>
                <a:solidFill>
                  <a:srgbClr val="ffffff"/>
                </a:solidFill>
              </a:uFill>
              <a:latin typeface="Arial"/>
            </a:endParaRPr>
          </a:p>
        </p:txBody>
      </p:sp>
      <p:sp>
        <p:nvSpPr>
          <p:cNvPr id="379" name="CustomShape 15"/>
          <p:cNvSpPr/>
          <p:nvPr/>
        </p:nvSpPr>
        <p:spPr>
          <a:xfrm>
            <a:off x="5645160" y="44744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12 (Tx ID h5o8mfdngkd)</a:t>
            </a:r>
            <a:endParaRPr b="0" lang="en-US" sz="1800" spc="-1" strike="noStrike">
              <a:solidFill>
                <a:srgbClr val="000000"/>
              </a:solidFill>
              <a:uFill>
                <a:solidFill>
                  <a:srgbClr val="ffffff"/>
                </a:solidFill>
              </a:uFill>
              <a:latin typeface="Arial"/>
            </a:endParaRPr>
          </a:p>
        </p:txBody>
      </p:sp>
      <p:sp>
        <p:nvSpPr>
          <p:cNvPr id="380" name="CustomShape 16"/>
          <p:cNvSpPr/>
          <p:nvPr/>
        </p:nvSpPr>
        <p:spPr>
          <a:xfrm>
            <a:off x="5645160" y="58114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14 (Tx ID f8n8madkrjmd)</a:t>
            </a:r>
            <a:endParaRPr b="0" lang="en-US" sz="1800" spc="-1" strike="noStrike">
              <a:solidFill>
                <a:srgbClr val="000000"/>
              </a:solidFill>
              <a:uFill>
                <a:solidFill>
                  <a:srgbClr val="ffffff"/>
                </a:solidFill>
              </a:uFill>
              <a:latin typeface="Arial"/>
            </a:endParaRPr>
          </a:p>
        </p:txBody>
      </p:sp>
      <p:sp>
        <p:nvSpPr>
          <p:cNvPr id="381" name="CustomShape 17"/>
          <p:cNvSpPr/>
          <p:nvPr/>
        </p:nvSpPr>
        <p:spPr>
          <a:xfrm>
            <a:off x="8543880" y="179856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382" name="CustomShape 18"/>
          <p:cNvSpPr/>
          <p:nvPr/>
        </p:nvSpPr>
        <p:spPr>
          <a:xfrm>
            <a:off x="8543880" y="24692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16 (Tx ID 5 f8wnfdmmii)</a:t>
            </a:r>
            <a:endParaRPr b="0" lang="en-US" sz="1800" spc="-1" strike="noStrike">
              <a:solidFill>
                <a:srgbClr val="000000"/>
              </a:solidFill>
              <a:uFill>
                <a:solidFill>
                  <a:srgbClr val="ffffff"/>
                </a:solidFill>
              </a:uFill>
              <a:latin typeface="Arial"/>
            </a:endParaRPr>
          </a:p>
        </p:txBody>
      </p:sp>
      <p:sp>
        <p:nvSpPr>
          <p:cNvPr id="383" name="CustomShape 19"/>
          <p:cNvSpPr/>
          <p:nvPr/>
        </p:nvSpPr>
        <p:spPr>
          <a:xfrm>
            <a:off x="8543880" y="313740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17 (Tx ID h8fn5mdfi4w)</a:t>
            </a:r>
            <a:endParaRPr b="0" lang="en-US" sz="1800" spc="-1" strike="noStrike">
              <a:solidFill>
                <a:srgbClr val="000000"/>
              </a:solidFill>
              <a:uFill>
                <a:solidFill>
                  <a:srgbClr val="ffffff"/>
                </a:solidFill>
              </a:uFill>
              <a:latin typeface="Arial"/>
            </a:endParaRPr>
          </a:p>
        </p:txBody>
      </p:sp>
      <p:sp>
        <p:nvSpPr>
          <p:cNvPr id="384" name="CustomShape 20"/>
          <p:cNvSpPr/>
          <p:nvPr/>
        </p:nvSpPr>
        <p:spPr>
          <a:xfrm>
            <a:off x="8543880" y="38048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385" name="CustomShape 21"/>
          <p:cNvSpPr/>
          <p:nvPr/>
        </p:nvSpPr>
        <p:spPr>
          <a:xfrm>
            <a:off x="8543880" y="51418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20 (Tx ID t4vn8lf8djer4)</a:t>
            </a:r>
            <a:endParaRPr b="0" lang="en-US" sz="1800" spc="-1" strike="noStrike">
              <a:solidFill>
                <a:srgbClr val="000000"/>
              </a:solidFill>
              <a:uFill>
                <a:solidFill>
                  <a:srgbClr val="ffffff"/>
                </a:solidFill>
              </a:uFill>
              <a:latin typeface="Arial"/>
            </a:endParaRPr>
          </a:p>
        </p:txBody>
      </p:sp>
      <p:sp>
        <p:nvSpPr>
          <p:cNvPr id="386" name="CustomShape 22"/>
          <p:cNvSpPr/>
          <p:nvPr/>
        </p:nvSpPr>
        <p:spPr>
          <a:xfrm>
            <a:off x="8543880" y="447444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19 (Tx ID fnidmnfdsam)</a:t>
            </a:r>
            <a:endParaRPr b="0" lang="en-US" sz="1800" spc="-1" strike="noStrike">
              <a:solidFill>
                <a:srgbClr val="000000"/>
              </a:solidFill>
              <a:uFill>
                <a:solidFill>
                  <a:srgbClr val="ffffff"/>
                </a:solidFill>
              </a:uFill>
              <a:latin typeface="Arial"/>
            </a:endParaRPr>
          </a:p>
        </p:txBody>
      </p:sp>
      <p:sp>
        <p:nvSpPr>
          <p:cNvPr id="387" name="CustomShape 23"/>
          <p:cNvSpPr/>
          <p:nvPr/>
        </p:nvSpPr>
        <p:spPr>
          <a:xfrm>
            <a:off x="8543880" y="5811480"/>
            <a:ext cx="2722680" cy="529200"/>
          </a:xfrm>
          <a:prstGeom prst="roundRect">
            <a:avLst>
              <a:gd name="adj" fmla="val 16667"/>
            </a:avLst>
          </a:prstGeom>
          <a:solidFill>
            <a:srgbClr val="1ea18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
        <p:nvSpPr>
          <p:cNvPr id="388" name="CustomShape 24"/>
          <p:cNvSpPr/>
          <p:nvPr/>
        </p:nvSpPr>
        <p:spPr>
          <a:xfrm rot="16200000">
            <a:off x="253440" y="3885480"/>
            <a:ext cx="28972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uFill>
                  <a:solidFill>
                    <a:srgbClr val="ffffff"/>
                  </a:solidFill>
                </a:uFill>
                <a:latin typeface="Calibri"/>
              </a:rPr>
              <a:t>LA CHAINE DE BLOCS</a:t>
            </a:r>
            <a:endParaRPr b="0" lang="en-US" sz="1800" spc="-1" strike="noStrike">
              <a:solidFill>
                <a:srgbClr val="000000"/>
              </a:solidFill>
              <a:uFill>
                <a:solidFill>
                  <a:srgbClr val="ffffff"/>
                </a:solidFill>
              </a:uFill>
              <a:latin typeface="Arial"/>
            </a:endParaRPr>
          </a:p>
        </p:txBody>
      </p:sp>
      <p:sp>
        <p:nvSpPr>
          <p:cNvPr id="389" name="CustomShape 25"/>
          <p:cNvSpPr/>
          <p:nvPr/>
        </p:nvSpPr>
        <p:spPr>
          <a:xfrm>
            <a:off x="5645160" y="179856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390" name="CustomShape 26"/>
          <p:cNvSpPr/>
          <p:nvPr/>
        </p:nvSpPr>
        <p:spPr>
          <a:xfrm>
            <a:off x="2746440" y="44744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391" name="CustomShape 27"/>
          <p:cNvSpPr/>
          <p:nvPr/>
        </p:nvSpPr>
        <p:spPr>
          <a:xfrm>
            <a:off x="5645160" y="38048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392" name="CustomShape 28"/>
          <p:cNvSpPr/>
          <p:nvPr/>
        </p:nvSpPr>
        <p:spPr>
          <a:xfrm>
            <a:off x="8543880" y="179856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393" name="CustomShape 29"/>
          <p:cNvSpPr/>
          <p:nvPr/>
        </p:nvSpPr>
        <p:spPr>
          <a:xfrm>
            <a:off x="8543880" y="38048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394" name="CustomShape 30"/>
          <p:cNvSpPr/>
          <p:nvPr/>
        </p:nvSpPr>
        <p:spPr>
          <a:xfrm>
            <a:off x="8543880" y="58114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Tree>
  </p:cSld>
  <p:timing>
    <p:tnLst>
      <p:par>
        <p:cTn id="408" dur="indefinite" restart="never" nodeType="tmRoot">
          <p:childTnLst>
            <p:seq>
              <p:cTn id="409" dur="indefinite" nodeType="mainSeq">
                <p:childTnLst>
                  <p:par>
                    <p:cTn id="410" fill="hold">
                      <p:stCondLst>
                        <p:cond delay="0"/>
                      </p:stCondLst>
                      <p:childTnLst>
                        <p:par>
                          <p:cTn id="411" fill="hold">
                            <p:stCondLst>
                              <p:cond delay="0"/>
                            </p:stCondLst>
                            <p:childTnLst>
                              <p:par>
                                <p:cTn id="412" nodeType="afterEffect" fill="hold" presetClass="entr" presetID="10">
                                  <p:stCondLst>
                                    <p:cond delay="0"/>
                                  </p:stCondLst>
                                  <p:childTnLst>
                                    <p:set>
                                      <p:cBhvr>
                                        <p:cTn id="413" dur="1" fill="hold">
                                          <p:stCondLst>
                                            <p:cond delay="0"/>
                                          </p:stCondLst>
                                        </p:cTn>
                                        <p:tgtEl>
                                          <p:spTgt spid="365"/>
                                        </p:tgtEl>
                                        <p:attrNameLst>
                                          <p:attrName>style.visibility</p:attrName>
                                        </p:attrNameLst>
                                      </p:cBhvr>
                                      <p:to>
                                        <p:strVal val="visible"/>
                                      </p:to>
                                    </p:set>
                                    <p:animEffect filter="fade" transition="in">
                                      <p:cBhvr additive="repl">
                                        <p:cTn id="414" dur="500"/>
                                        <p:tgtEl>
                                          <p:spTgt spid="365"/>
                                        </p:tgtEl>
                                      </p:cBhvr>
                                    </p:animEffect>
                                  </p:childTnLst>
                                </p:cTn>
                              </p:par>
                            </p:childTnLst>
                          </p:cTn>
                        </p:par>
                        <p:par>
                          <p:cTn id="415" fill="hold">
                            <p:stCondLst>
                              <p:cond delay="500"/>
                            </p:stCondLst>
                            <p:childTnLst>
                              <p:par>
                                <p:cTn id="416" nodeType="afterEffect" fill="hold" presetClass="entr" presetID="10">
                                  <p:stCondLst>
                                    <p:cond delay="0"/>
                                  </p:stCondLst>
                                  <p:childTnLst>
                                    <p:set>
                                      <p:cBhvr>
                                        <p:cTn id="417" dur="1" fill="hold">
                                          <p:stCondLst>
                                            <p:cond delay="0"/>
                                          </p:stCondLst>
                                        </p:cTn>
                                        <p:tgtEl>
                                          <p:spTgt spid="-1"/>
                                        </p:tgtEl>
                                        <p:attrNameLst>
                                          <p:attrName>style.visibility</p:attrName>
                                        </p:attrNameLst>
                                      </p:cBhvr>
                                      <p:to>
                                        <p:strVal val="visible"/>
                                      </p:to>
                                    </p:set>
                                    <p:animEffect filter="fade" transition="in">
                                      <p:cBhvr additive="repl">
                                        <p:cTn id="418" dur="500"/>
                                        <p:tgtEl>
                                          <p:spTgt spid="-1"/>
                                        </p:tgtEl>
                                      </p:cBhvr>
                                    </p:animEffec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0">
                                  <p:stCondLst>
                                    <p:cond delay="0"/>
                                  </p:stCondLst>
                                  <p:childTnLst>
                                    <p:set>
                                      <p:cBhvr>
                                        <p:cTn id="422" dur="1" fill="hold">
                                          <p:stCondLst>
                                            <p:cond delay="0"/>
                                          </p:stCondLst>
                                        </p:cTn>
                                        <p:tgtEl>
                                          <p:spTgt spid="389"/>
                                        </p:tgtEl>
                                        <p:attrNameLst>
                                          <p:attrName>style.visibility</p:attrName>
                                        </p:attrNameLst>
                                      </p:cBhvr>
                                      <p:to>
                                        <p:strVal val="visible"/>
                                      </p:to>
                                    </p:set>
                                    <p:animEffect filter="fade" transition="in">
                                      <p:cBhvr additive="repl">
                                        <p:cTn id="423" dur="500"/>
                                        <p:tgtEl>
                                          <p:spTgt spid="389"/>
                                        </p:tgtEl>
                                      </p:cBhvr>
                                    </p:animEffect>
                                  </p:childTnLst>
                                </p:cTn>
                              </p:par>
                            </p:childTnLst>
                          </p:cTn>
                        </p:par>
                      </p:childTnLst>
                    </p:cTn>
                  </p:par>
                  <p:par>
                    <p:cTn id="424" fill="hold">
                      <p:stCondLst>
                        <p:cond delay="indefinite"/>
                      </p:stCondLst>
                      <p:childTnLst>
                        <p:par>
                          <p:cTn id="425" fill="hold">
                            <p:stCondLst>
                              <p:cond delay="0"/>
                            </p:stCondLst>
                            <p:childTnLst>
                              <p:par>
                                <p:cTn id="426" nodeType="clickEffect" fill="hold" presetClass="entr" presetID="10">
                                  <p:stCondLst>
                                    <p:cond delay="0"/>
                                  </p:stCondLst>
                                  <p:childTnLst>
                                    <p:set>
                                      <p:cBhvr>
                                        <p:cTn id="427" dur="1" fill="hold">
                                          <p:stCondLst>
                                            <p:cond delay="0"/>
                                          </p:stCondLst>
                                        </p:cTn>
                                        <p:tgtEl>
                                          <p:spTgt spid="390"/>
                                        </p:tgtEl>
                                        <p:attrNameLst>
                                          <p:attrName>style.visibility</p:attrName>
                                        </p:attrNameLst>
                                      </p:cBhvr>
                                      <p:to>
                                        <p:strVal val="visible"/>
                                      </p:to>
                                    </p:set>
                                    <p:animEffect filter="fade" transition="in">
                                      <p:cBhvr additive="repl">
                                        <p:cTn id="428" dur="500"/>
                                        <p:tgtEl>
                                          <p:spTgt spid="390"/>
                                        </p:tgtEl>
                                      </p:cBhvr>
                                    </p:animEffect>
                                  </p:childTnLst>
                                </p:cTn>
                              </p:par>
                            </p:childTnLst>
                          </p:cTn>
                        </p:par>
                        <p:par>
                          <p:cTn id="429" fill="hold">
                            <p:stCondLst>
                              <p:cond delay="500"/>
                            </p:stCondLst>
                            <p:childTnLst>
                              <p:par>
                                <p:cTn id="430" nodeType="afterEffect" fill="hold" presetClass="entr" presetID="10">
                                  <p:stCondLst>
                                    <p:cond delay="0"/>
                                  </p:stCondLst>
                                  <p:childTnLst>
                                    <p:set>
                                      <p:cBhvr>
                                        <p:cTn id="431" dur="1" fill="hold">
                                          <p:stCondLst>
                                            <p:cond delay="0"/>
                                          </p:stCondLst>
                                        </p:cTn>
                                        <p:tgtEl>
                                          <p:spTgt spid="391"/>
                                        </p:tgtEl>
                                        <p:attrNameLst>
                                          <p:attrName>style.visibility</p:attrName>
                                        </p:attrNameLst>
                                      </p:cBhvr>
                                      <p:to>
                                        <p:strVal val="visible"/>
                                      </p:to>
                                    </p:set>
                                    <p:animEffect filter="fade" transition="in">
                                      <p:cBhvr additive="repl">
                                        <p:cTn id="432" dur="500"/>
                                        <p:tgtEl>
                                          <p:spTgt spid="391"/>
                                        </p:tgtEl>
                                      </p:cBhvr>
                                    </p:animEffect>
                                  </p:childTnLst>
                                </p:cTn>
                              </p:par>
                            </p:childTnLst>
                          </p:cTn>
                        </p:par>
                        <p:par>
                          <p:cTn id="433" fill="hold">
                            <p:stCondLst>
                              <p:cond delay="1000"/>
                            </p:stCondLst>
                            <p:childTnLst>
                              <p:par>
                                <p:cTn id="434" nodeType="afterEffect" fill="hold" presetClass="entr" presetID="10">
                                  <p:stCondLst>
                                    <p:cond delay="0"/>
                                  </p:stCondLst>
                                  <p:childTnLst>
                                    <p:set>
                                      <p:cBhvr>
                                        <p:cTn id="435" dur="1" fill="hold">
                                          <p:stCondLst>
                                            <p:cond delay="0"/>
                                          </p:stCondLst>
                                        </p:cTn>
                                        <p:tgtEl>
                                          <p:spTgt spid="392"/>
                                        </p:tgtEl>
                                        <p:attrNameLst>
                                          <p:attrName>style.visibility</p:attrName>
                                        </p:attrNameLst>
                                      </p:cBhvr>
                                      <p:to>
                                        <p:strVal val="visible"/>
                                      </p:to>
                                    </p:set>
                                    <p:animEffect filter="fade" transition="in">
                                      <p:cBhvr additive="repl">
                                        <p:cTn id="436" dur="500"/>
                                        <p:tgtEl>
                                          <p:spTgt spid="392"/>
                                        </p:tgtEl>
                                      </p:cBhvr>
                                    </p:animEffect>
                                  </p:childTnLst>
                                </p:cTn>
                              </p:par>
                            </p:childTnLst>
                          </p:cTn>
                        </p:par>
                        <p:par>
                          <p:cTn id="437" fill="hold">
                            <p:stCondLst>
                              <p:cond delay="1500"/>
                            </p:stCondLst>
                            <p:childTnLst>
                              <p:par>
                                <p:cTn id="438" nodeType="afterEffect" fill="hold" presetClass="entr" presetID="10">
                                  <p:stCondLst>
                                    <p:cond delay="0"/>
                                  </p:stCondLst>
                                  <p:childTnLst>
                                    <p:set>
                                      <p:cBhvr>
                                        <p:cTn id="439" dur="1" fill="hold">
                                          <p:stCondLst>
                                            <p:cond delay="0"/>
                                          </p:stCondLst>
                                        </p:cTn>
                                        <p:tgtEl>
                                          <p:spTgt spid="393"/>
                                        </p:tgtEl>
                                        <p:attrNameLst>
                                          <p:attrName>style.visibility</p:attrName>
                                        </p:attrNameLst>
                                      </p:cBhvr>
                                      <p:to>
                                        <p:strVal val="visible"/>
                                      </p:to>
                                    </p:set>
                                    <p:animEffect filter="fade" transition="in">
                                      <p:cBhvr additive="repl">
                                        <p:cTn id="440" dur="500"/>
                                        <p:tgtEl>
                                          <p:spTgt spid="393"/>
                                        </p:tgtEl>
                                      </p:cBhvr>
                                    </p:animEffect>
                                  </p:childTnLst>
                                </p:cTn>
                              </p:par>
                            </p:childTnLst>
                          </p:cTn>
                        </p:par>
                        <p:par>
                          <p:cTn id="441" fill="hold">
                            <p:stCondLst>
                              <p:cond delay="2000"/>
                            </p:stCondLst>
                            <p:childTnLst>
                              <p:par>
                                <p:cTn id="442" nodeType="afterEffect" fill="hold" presetClass="entr" presetID="10">
                                  <p:stCondLst>
                                    <p:cond delay="0"/>
                                  </p:stCondLst>
                                  <p:childTnLst>
                                    <p:set>
                                      <p:cBhvr>
                                        <p:cTn id="443" dur="1" fill="hold">
                                          <p:stCondLst>
                                            <p:cond delay="0"/>
                                          </p:stCondLst>
                                        </p:cTn>
                                        <p:tgtEl>
                                          <p:spTgt spid="394"/>
                                        </p:tgtEl>
                                        <p:attrNameLst>
                                          <p:attrName>style.visibility</p:attrName>
                                        </p:attrNameLst>
                                      </p:cBhvr>
                                      <p:to>
                                        <p:strVal val="visible"/>
                                      </p:to>
                                    </p:set>
                                    <p:animEffect filter="fade" transition="in">
                                      <p:cBhvr additive="repl">
                                        <p:cTn id="444" dur="500"/>
                                        <p:tgtEl>
                                          <p:spTgt spid="3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Ring Signatures &amp; RingCT</a:t>
            </a:r>
            <a:endParaRPr b="0" lang="en-US" sz="1800" spc="-1" strike="noStrike">
              <a:solidFill>
                <a:srgbClr val="000000"/>
              </a:solidFill>
              <a:uFill>
                <a:solidFill>
                  <a:srgbClr val="ffffff"/>
                </a:solidFill>
              </a:uFill>
              <a:latin typeface="Calibri"/>
            </a:endParaRPr>
          </a:p>
        </p:txBody>
      </p:sp>
      <p:sp>
        <p:nvSpPr>
          <p:cNvPr id="396" name="CustomShape 2"/>
          <p:cNvSpPr/>
          <p:nvPr/>
        </p:nvSpPr>
        <p:spPr>
          <a:xfrm rot="16200000">
            <a:off x="720360" y="4203360"/>
            <a:ext cx="3556440" cy="336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Ringsize = 6</a:t>
            </a:r>
            <a:endParaRPr b="0" lang="en-US" sz="1800" spc="-1" strike="noStrike">
              <a:solidFill>
                <a:srgbClr val="000000"/>
              </a:solidFill>
              <a:uFill>
                <a:solidFill>
                  <a:srgbClr val="ffffff"/>
                </a:solidFill>
              </a:uFill>
              <a:latin typeface="Arial"/>
            </a:endParaRPr>
          </a:p>
        </p:txBody>
      </p:sp>
      <p:sp>
        <p:nvSpPr>
          <p:cNvPr id="397" name="CustomShape 3"/>
          <p:cNvSpPr/>
          <p:nvPr/>
        </p:nvSpPr>
        <p:spPr>
          <a:xfrm>
            <a:off x="3766680" y="1938240"/>
            <a:ext cx="13348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ENTRÉES</a:t>
            </a:r>
            <a:endParaRPr b="0" lang="en-US" sz="1800" spc="-1" strike="noStrike">
              <a:solidFill>
                <a:srgbClr val="000000"/>
              </a:solidFill>
              <a:uFill>
                <a:solidFill>
                  <a:srgbClr val="ffffff"/>
                </a:solidFill>
              </a:uFill>
              <a:latin typeface="Arial"/>
            </a:endParaRPr>
          </a:p>
        </p:txBody>
      </p:sp>
      <p:sp>
        <p:nvSpPr>
          <p:cNvPr id="398" name="CustomShape 4"/>
          <p:cNvSpPr/>
          <p:nvPr/>
        </p:nvSpPr>
        <p:spPr>
          <a:xfrm rot="16200000">
            <a:off x="666000" y="4486680"/>
            <a:ext cx="2984400" cy="33660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Minimum September 2017*</a:t>
            </a:r>
            <a:endParaRPr b="0" lang="en-US" sz="1800" spc="-1" strike="noStrike">
              <a:solidFill>
                <a:srgbClr val="000000"/>
              </a:solidFill>
              <a:uFill>
                <a:solidFill>
                  <a:srgbClr val="ffffff"/>
                </a:solidFill>
              </a:uFill>
              <a:latin typeface="Arial"/>
            </a:endParaRPr>
          </a:p>
        </p:txBody>
      </p:sp>
      <p:sp>
        <p:nvSpPr>
          <p:cNvPr id="399" name="CustomShape 5"/>
          <p:cNvSpPr/>
          <p:nvPr/>
        </p:nvSpPr>
        <p:spPr>
          <a:xfrm rot="16200000">
            <a:off x="946080" y="5092200"/>
            <a:ext cx="1773720" cy="33660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Minimum Today</a:t>
            </a:r>
            <a:endParaRPr b="0" lang="en-US" sz="1800" spc="-1" strike="noStrike">
              <a:solidFill>
                <a:srgbClr val="000000"/>
              </a:solidFill>
              <a:uFill>
                <a:solidFill>
                  <a:srgbClr val="ffffff"/>
                </a:solidFill>
              </a:uFill>
              <a:latin typeface="Arial"/>
            </a:endParaRPr>
          </a:p>
        </p:txBody>
      </p:sp>
      <p:sp>
        <p:nvSpPr>
          <p:cNvPr id="400" name="CustomShape 6"/>
          <p:cNvSpPr/>
          <p:nvPr/>
        </p:nvSpPr>
        <p:spPr>
          <a:xfrm>
            <a:off x="3072240" y="25930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401" name="CustomShape 7"/>
          <p:cNvSpPr/>
          <p:nvPr/>
        </p:nvSpPr>
        <p:spPr>
          <a:xfrm>
            <a:off x="3072240" y="319968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402" name="CustomShape 8"/>
          <p:cNvSpPr/>
          <p:nvPr/>
        </p:nvSpPr>
        <p:spPr>
          <a:xfrm>
            <a:off x="3072240" y="38059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403" name="CustomShape 9"/>
          <p:cNvSpPr/>
          <p:nvPr/>
        </p:nvSpPr>
        <p:spPr>
          <a:xfrm>
            <a:off x="3072240" y="44074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404" name="CustomShape 10"/>
          <p:cNvSpPr/>
          <p:nvPr/>
        </p:nvSpPr>
        <p:spPr>
          <a:xfrm>
            <a:off x="3072240" y="50140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405" name="CustomShape 11"/>
          <p:cNvSpPr/>
          <p:nvPr/>
        </p:nvSpPr>
        <p:spPr>
          <a:xfrm>
            <a:off x="3072240" y="56206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
        <p:nvSpPr>
          <p:cNvPr id="406" name="CustomShape 12"/>
          <p:cNvSpPr/>
          <p:nvPr/>
        </p:nvSpPr>
        <p:spPr>
          <a:xfrm flipV="1">
            <a:off x="2829240" y="5985720"/>
            <a:ext cx="4975560" cy="467280"/>
          </a:xfrm>
          <a:prstGeom prst="bentConnector3">
            <a:avLst>
              <a:gd name="adj1" fmla="val 86031"/>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07" name="CustomShape 13"/>
          <p:cNvSpPr/>
          <p:nvPr/>
        </p:nvSpPr>
        <p:spPr>
          <a:xfrm>
            <a:off x="7805160" y="5716800"/>
            <a:ext cx="1444680" cy="52992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key image</a:t>
            </a:r>
            <a:endParaRPr b="0" lang="en-US" sz="1800" spc="-1" strike="noStrike">
              <a:solidFill>
                <a:srgbClr val="000000"/>
              </a:solidFill>
              <a:uFill>
                <a:solidFill>
                  <a:srgbClr val="ffffff"/>
                </a:solidFill>
              </a:uFill>
              <a:latin typeface="Arial"/>
            </a:endParaRPr>
          </a:p>
        </p:txBody>
      </p:sp>
      <p:sp>
        <p:nvSpPr>
          <p:cNvPr id="408" name="CustomShape 14"/>
          <p:cNvSpPr/>
          <p:nvPr/>
        </p:nvSpPr>
        <p:spPr>
          <a:xfrm flipV="1" rot="10800000">
            <a:off x="3072240" y="6453360"/>
            <a:ext cx="242640" cy="2988720"/>
          </a:xfrm>
          <a:prstGeom prst="bentConnector2">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09" name="CustomShape 15"/>
          <p:cNvSpPr/>
          <p:nvPr/>
        </p:nvSpPr>
        <p:spPr>
          <a:xfrm rot="16200000">
            <a:off x="1547640" y="2381040"/>
            <a:ext cx="1221480" cy="336600"/>
          </a:xfrm>
          <a:prstGeom prst="rect">
            <a:avLst/>
          </a:prstGeom>
          <a:gradFill>
            <a:gsLst>
              <a:gs pos="0">
                <a:srgbClr val="f84836"/>
              </a:gs>
              <a:gs pos="100000">
                <a:schemeClr val="bg1">
                  <a:lumMod val="95000"/>
                </a:schemeClr>
              </a:gs>
            </a:gsLst>
            <a:lin ang="5400000"/>
          </a:gradFill>
          <a:ln>
            <a:noFill/>
          </a:ln>
        </p:spPr>
        <p:style>
          <a:lnRef idx="2">
            <a:schemeClr val="accent1">
              <a:shade val="50000"/>
            </a:schemeClr>
          </a:lnRef>
          <a:fillRef idx="1">
            <a:schemeClr val="accent1"/>
          </a:fillRef>
          <a:effectRef idx="0">
            <a:schemeClr val="accent1"/>
          </a:effectRef>
          <a:fontRef idx="minor"/>
        </p:style>
      </p:sp>
    </p:spTree>
  </p:cSld>
  <p:timing>
    <p:tnLst>
      <p:par>
        <p:cTn id="445" dur="indefinite" restart="never" nodeType="tmRoot">
          <p:childTnLst>
            <p:seq>
              <p:cTn id="446" dur="indefinite" nodeType="mainSeq">
                <p:childTnLst>
                  <p:par>
                    <p:cTn id="447" fill="hold">
                      <p:stCondLst>
                        <p:cond delay="0"/>
                      </p:stCondLst>
                      <p:childTnLst>
                        <p:par>
                          <p:cTn id="448" fill="hold">
                            <p:stCondLst>
                              <p:cond delay="0"/>
                            </p:stCondLst>
                            <p:childTnLst>
                              <p:par>
                                <p:cTn id="449" nodeType="withEffect" fill="hold" presetClass="entr" presetID="10">
                                  <p:stCondLst>
                                    <p:cond delay="0"/>
                                  </p:stCondLst>
                                  <p:childTnLst>
                                    <p:set>
                                      <p:cBhvr>
                                        <p:cTn id="450" dur="1" fill="hold">
                                          <p:stCondLst>
                                            <p:cond delay="0"/>
                                          </p:stCondLst>
                                        </p:cTn>
                                        <p:tgtEl>
                                          <p:spTgt spid="397"/>
                                        </p:tgtEl>
                                        <p:attrNameLst>
                                          <p:attrName>style.visibility</p:attrName>
                                        </p:attrNameLst>
                                      </p:cBhvr>
                                      <p:to>
                                        <p:strVal val="visible"/>
                                      </p:to>
                                    </p:set>
                                    <p:animEffect filter="fade" transition="in">
                                      <p:cBhvr additive="repl">
                                        <p:cTn id="451" dur="500"/>
                                        <p:tgtEl>
                                          <p:spTgt spid="397"/>
                                        </p:tgtEl>
                                      </p:cBhvr>
                                    </p:animEffect>
                                  </p:childTnLst>
                                </p:cTn>
                              </p:par>
                              <p:par>
                                <p:cTn id="452" nodeType="withEffect" fill="hold" presetClass="entr" presetID="10">
                                  <p:stCondLst>
                                    <p:cond delay="0"/>
                                  </p:stCondLst>
                                  <p:childTnLst>
                                    <p:set>
                                      <p:cBhvr>
                                        <p:cTn id="453" dur="1" fill="hold">
                                          <p:stCondLst>
                                            <p:cond delay="0"/>
                                          </p:stCondLst>
                                        </p:cTn>
                                        <p:tgtEl>
                                          <p:spTgt spid="401"/>
                                        </p:tgtEl>
                                        <p:attrNameLst>
                                          <p:attrName>style.visibility</p:attrName>
                                        </p:attrNameLst>
                                      </p:cBhvr>
                                      <p:to>
                                        <p:strVal val="visible"/>
                                      </p:to>
                                    </p:set>
                                    <p:animEffect filter="fade" transition="in">
                                      <p:cBhvr additive="repl">
                                        <p:cTn id="454" dur="500"/>
                                        <p:tgtEl>
                                          <p:spTgt spid="401"/>
                                        </p:tgtEl>
                                      </p:cBhvr>
                                    </p:animEffec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0">
                                  <p:stCondLst>
                                    <p:cond delay="0"/>
                                  </p:stCondLst>
                                  <p:childTnLst>
                                    <p:set>
                                      <p:cBhvr>
                                        <p:cTn id="458" dur="1" fill="hold">
                                          <p:stCondLst>
                                            <p:cond delay="0"/>
                                          </p:stCondLst>
                                        </p:cTn>
                                        <p:tgtEl>
                                          <p:spTgt spid="400"/>
                                        </p:tgtEl>
                                        <p:attrNameLst>
                                          <p:attrName>style.visibility</p:attrName>
                                        </p:attrNameLst>
                                      </p:cBhvr>
                                      <p:to>
                                        <p:strVal val="visible"/>
                                      </p:to>
                                    </p:set>
                                    <p:animEffect filter="fade" transition="in">
                                      <p:cBhvr additive="repl">
                                        <p:cTn id="459" dur="500"/>
                                        <p:tgtEl>
                                          <p:spTgt spid="400"/>
                                        </p:tgtEl>
                                      </p:cBhvr>
                                    </p:animEffect>
                                  </p:childTnLst>
                                </p:cTn>
                              </p:par>
                              <p:par>
                                <p:cTn id="460" nodeType="withEffect" fill="hold" presetClass="entr" presetID="10">
                                  <p:stCondLst>
                                    <p:cond delay="0"/>
                                  </p:stCondLst>
                                  <p:childTnLst>
                                    <p:set>
                                      <p:cBhvr>
                                        <p:cTn id="461" dur="1" fill="hold">
                                          <p:stCondLst>
                                            <p:cond delay="0"/>
                                          </p:stCondLst>
                                        </p:cTn>
                                        <p:tgtEl>
                                          <p:spTgt spid="404"/>
                                        </p:tgtEl>
                                        <p:attrNameLst>
                                          <p:attrName>style.visibility</p:attrName>
                                        </p:attrNameLst>
                                      </p:cBhvr>
                                      <p:to>
                                        <p:strVal val="visible"/>
                                      </p:to>
                                    </p:set>
                                    <p:animEffect filter="fade" transition="in">
                                      <p:cBhvr additive="repl">
                                        <p:cTn id="462" dur="500"/>
                                        <p:tgtEl>
                                          <p:spTgt spid="404"/>
                                        </p:tgtEl>
                                      </p:cBhvr>
                                    </p:animEffect>
                                  </p:childTnLst>
                                </p:cTn>
                              </p:par>
                              <p:par>
                                <p:cTn id="463" nodeType="withEffect" fill="hold" presetClass="entr" presetID="10">
                                  <p:stCondLst>
                                    <p:cond delay="0"/>
                                  </p:stCondLst>
                                  <p:childTnLst>
                                    <p:set>
                                      <p:cBhvr>
                                        <p:cTn id="464" dur="1" fill="hold">
                                          <p:stCondLst>
                                            <p:cond delay="0"/>
                                          </p:stCondLst>
                                        </p:cTn>
                                        <p:tgtEl>
                                          <p:spTgt spid="402"/>
                                        </p:tgtEl>
                                        <p:attrNameLst>
                                          <p:attrName>style.visibility</p:attrName>
                                        </p:attrNameLst>
                                      </p:cBhvr>
                                      <p:to>
                                        <p:strVal val="visible"/>
                                      </p:to>
                                    </p:set>
                                    <p:animEffect filter="fade" transition="in">
                                      <p:cBhvr additive="repl">
                                        <p:cTn id="465" dur="500"/>
                                        <p:tgtEl>
                                          <p:spTgt spid="402"/>
                                        </p:tgtEl>
                                      </p:cBhvr>
                                    </p:animEffect>
                                  </p:childTnLst>
                                </p:cTn>
                              </p:par>
                              <p:par>
                                <p:cTn id="466" nodeType="withEffect" fill="hold" presetClass="entr" presetID="10">
                                  <p:stCondLst>
                                    <p:cond delay="0"/>
                                  </p:stCondLst>
                                  <p:childTnLst>
                                    <p:set>
                                      <p:cBhvr>
                                        <p:cTn id="467" dur="1" fill="hold">
                                          <p:stCondLst>
                                            <p:cond delay="0"/>
                                          </p:stCondLst>
                                        </p:cTn>
                                        <p:tgtEl>
                                          <p:spTgt spid="403"/>
                                        </p:tgtEl>
                                        <p:attrNameLst>
                                          <p:attrName>style.visibility</p:attrName>
                                        </p:attrNameLst>
                                      </p:cBhvr>
                                      <p:to>
                                        <p:strVal val="visible"/>
                                      </p:to>
                                    </p:set>
                                    <p:animEffect filter="fade" transition="in">
                                      <p:cBhvr additive="repl">
                                        <p:cTn id="468" dur="500"/>
                                        <p:tgtEl>
                                          <p:spTgt spid="403"/>
                                        </p:tgtEl>
                                      </p:cBhvr>
                                    </p:animEffect>
                                  </p:childTnLst>
                                </p:cTn>
                              </p:par>
                              <p:par>
                                <p:cTn id="469" nodeType="withEffect" fill="hold" presetClass="entr" presetID="10">
                                  <p:stCondLst>
                                    <p:cond delay="0"/>
                                  </p:stCondLst>
                                  <p:childTnLst>
                                    <p:set>
                                      <p:cBhvr>
                                        <p:cTn id="470" dur="1" fill="hold">
                                          <p:stCondLst>
                                            <p:cond delay="0"/>
                                          </p:stCondLst>
                                        </p:cTn>
                                        <p:tgtEl>
                                          <p:spTgt spid="405"/>
                                        </p:tgtEl>
                                        <p:attrNameLst>
                                          <p:attrName>style.visibility</p:attrName>
                                        </p:attrNameLst>
                                      </p:cBhvr>
                                      <p:to>
                                        <p:strVal val="visible"/>
                                      </p:to>
                                    </p:set>
                                    <p:animEffect filter="fade" transition="in">
                                      <p:cBhvr additive="repl">
                                        <p:cTn id="471" dur="500"/>
                                        <p:tgtEl>
                                          <p:spTgt spid="405"/>
                                        </p:tgtEl>
                                      </p:cBhvr>
                                    </p:animEffect>
                                  </p:childTnLst>
                                </p:cTn>
                              </p:par>
                            </p:childTnLst>
                          </p:cTn>
                        </p:par>
                      </p:childTnLst>
                    </p:cTn>
                  </p:par>
                  <p:par>
                    <p:cTn id="472" fill="hold">
                      <p:stCondLst>
                        <p:cond delay="indefinite"/>
                      </p:stCondLst>
                      <p:childTnLst>
                        <p:par>
                          <p:cTn id="473" fill="hold">
                            <p:stCondLst>
                              <p:cond delay="0"/>
                            </p:stCondLst>
                            <p:childTnLst>
                              <p:par>
                                <p:cTn id="474" nodeType="clickEffect" fill="hold" presetClass="entr" presetID="10">
                                  <p:stCondLst>
                                    <p:cond delay="0"/>
                                  </p:stCondLst>
                                  <p:childTnLst>
                                    <p:set>
                                      <p:cBhvr>
                                        <p:cTn id="475" dur="1" fill="hold">
                                          <p:stCondLst>
                                            <p:cond delay="0"/>
                                          </p:stCondLst>
                                        </p:cTn>
                                        <p:tgtEl>
                                          <p:spTgt spid="406"/>
                                        </p:tgtEl>
                                        <p:attrNameLst>
                                          <p:attrName>style.visibility</p:attrName>
                                        </p:attrNameLst>
                                      </p:cBhvr>
                                      <p:to>
                                        <p:strVal val="visible"/>
                                      </p:to>
                                    </p:set>
                                    <p:animEffect filter="fade" transition="in">
                                      <p:cBhvr additive="repl">
                                        <p:cTn id="476" dur="500"/>
                                        <p:tgtEl>
                                          <p:spTgt spid="406"/>
                                        </p:tgtEl>
                                      </p:cBhvr>
                                    </p:animEffect>
                                  </p:childTnLst>
                                </p:cTn>
                              </p:par>
                              <p:par>
                                <p:cTn id="477" nodeType="withEffect" fill="hold" presetClass="entr" presetID="10">
                                  <p:stCondLst>
                                    <p:cond delay="0"/>
                                  </p:stCondLst>
                                  <p:childTnLst>
                                    <p:set>
                                      <p:cBhvr>
                                        <p:cTn id="478" dur="1" fill="hold">
                                          <p:stCondLst>
                                            <p:cond delay="0"/>
                                          </p:stCondLst>
                                        </p:cTn>
                                        <p:tgtEl>
                                          <p:spTgt spid="408"/>
                                        </p:tgtEl>
                                        <p:attrNameLst>
                                          <p:attrName>style.visibility</p:attrName>
                                        </p:attrNameLst>
                                      </p:cBhvr>
                                      <p:to>
                                        <p:strVal val="visible"/>
                                      </p:to>
                                    </p:set>
                                    <p:animEffect filter="fade" transition="in">
                                      <p:cBhvr additive="repl">
                                        <p:cTn id="479" dur="500"/>
                                        <p:tgtEl>
                                          <p:spTgt spid="408"/>
                                        </p:tgtEl>
                                      </p:cBhvr>
                                    </p:animEffect>
                                  </p:childTnLst>
                                </p:cTn>
                              </p:par>
                              <p:par>
                                <p:cTn id="480" nodeType="withEffect" fill="hold" presetClass="entr" presetID="10">
                                  <p:stCondLst>
                                    <p:cond delay="0"/>
                                  </p:stCondLst>
                                  <p:childTnLst>
                                    <p:set>
                                      <p:cBhvr>
                                        <p:cTn id="481" dur="1" fill="hold">
                                          <p:stCondLst>
                                            <p:cond delay="0"/>
                                          </p:stCondLst>
                                        </p:cTn>
                                        <p:tgtEl>
                                          <p:spTgt spid="407"/>
                                        </p:tgtEl>
                                        <p:attrNameLst>
                                          <p:attrName>style.visibility</p:attrName>
                                        </p:attrNameLst>
                                      </p:cBhvr>
                                      <p:to>
                                        <p:strVal val="visible"/>
                                      </p:to>
                                    </p:set>
                                    <p:animEffect filter="fade" transition="in">
                                      <p:cBhvr additive="repl">
                                        <p:cTn id="482" dur="500"/>
                                        <p:tgtEl>
                                          <p:spTgt spid="407"/>
                                        </p:tgtEl>
                                      </p:cBhvr>
                                    </p:animEffect>
                                  </p:childTnLst>
                                </p:cTn>
                              </p:par>
                              <p:par>
                                <p:cTn id="483" nodeType="withEffect" fill="hold" presetClass="entr" presetID="10">
                                  <p:stCondLst>
                                    <p:cond delay="0"/>
                                  </p:stCondLst>
                                  <p:childTnLst>
                                    <p:set>
                                      <p:cBhvr>
                                        <p:cTn id="484" dur="1" fill="hold">
                                          <p:stCondLst>
                                            <p:cond delay="0"/>
                                          </p:stCondLst>
                                        </p:cTn>
                                        <p:tgtEl>
                                          <p:spTgt spid="396"/>
                                        </p:tgtEl>
                                        <p:attrNameLst>
                                          <p:attrName>style.visibility</p:attrName>
                                        </p:attrNameLst>
                                      </p:cBhvr>
                                      <p:to>
                                        <p:strVal val="visible"/>
                                      </p:to>
                                    </p:set>
                                    <p:animEffect filter="fade" transition="in">
                                      <p:cBhvr additive="repl">
                                        <p:cTn id="485" dur="500"/>
                                        <p:tgtEl>
                                          <p:spTgt spid="396"/>
                                        </p:tgtEl>
                                      </p:cBhvr>
                                    </p:animEffect>
                                  </p:childTnLst>
                                </p:cTn>
                              </p:par>
                              <p:par>
                                <p:cTn id="486" nodeType="withEffect" fill="hold" presetClass="entr" presetID="10">
                                  <p:stCondLst>
                                    <p:cond delay="0"/>
                                  </p:stCondLst>
                                  <p:childTnLst>
                                    <p:set>
                                      <p:cBhvr>
                                        <p:cTn id="487" dur="1" fill="hold">
                                          <p:stCondLst>
                                            <p:cond delay="0"/>
                                          </p:stCondLst>
                                        </p:cTn>
                                        <p:tgtEl>
                                          <p:spTgt spid="398"/>
                                        </p:tgtEl>
                                        <p:attrNameLst>
                                          <p:attrName>style.visibility</p:attrName>
                                        </p:attrNameLst>
                                      </p:cBhvr>
                                      <p:to>
                                        <p:strVal val="visible"/>
                                      </p:to>
                                    </p:set>
                                    <p:animEffect filter="fade" transition="in">
                                      <p:cBhvr additive="repl">
                                        <p:cTn id="488" dur="500"/>
                                        <p:tgtEl>
                                          <p:spTgt spid="398"/>
                                        </p:tgtEl>
                                      </p:cBhvr>
                                    </p:animEffect>
                                  </p:childTnLst>
                                </p:cTn>
                              </p:par>
                              <p:par>
                                <p:cTn id="489" nodeType="withEffect" fill="hold" presetClass="entr" presetID="10">
                                  <p:stCondLst>
                                    <p:cond delay="0"/>
                                  </p:stCondLst>
                                  <p:childTnLst>
                                    <p:set>
                                      <p:cBhvr>
                                        <p:cTn id="490" dur="1" fill="hold">
                                          <p:stCondLst>
                                            <p:cond delay="0"/>
                                          </p:stCondLst>
                                        </p:cTn>
                                        <p:tgtEl>
                                          <p:spTgt spid="399"/>
                                        </p:tgtEl>
                                        <p:attrNameLst>
                                          <p:attrName>style.visibility</p:attrName>
                                        </p:attrNameLst>
                                      </p:cBhvr>
                                      <p:to>
                                        <p:strVal val="visible"/>
                                      </p:to>
                                    </p:set>
                                    <p:animEffect filter="fade" transition="in">
                                      <p:cBhvr additive="repl">
                                        <p:cTn id="491" dur="500"/>
                                        <p:tgtEl>
                                          <p:spTgt spid="399"/>
                                        </p:tgtEl>
                                      </p:cBhvr>
                                    </p:animEffect>
                                  </p:childTnLst>
                                </p:cTn>
                              </p:par>
                              <p:par>
                                <p:cTn id="492" nodeType="withEffect" fill="hold" presetClass="entr" presetID="10">
                                  <p:stCondLst>
                                    <p:cond delay="0"/>
                                  </p:stCondLst>
                                  <p:childTnLst>
                                    <p:set>
                                      <p:cBhvr>
                                        <p:cTn id="493" dur="1" fill="hold">
                                          <p:stCondLst>
                                            <p:cond delay="0"/>
                                          </p:stCondLst>
                                        </p:cTn>
                                        <p:tgtEl>
                                          <p:spTgt spid="409"/>
                                        </p:tgtEl>
                                        <p:attrNameLst>
                                          <p:attrName>style.visibility</p:attrName>
                                        </p:attrNameLst>
                                      </p:cBhvr>
                                      <p:to>
                                        <p:strVal val="visible"/>
                                      </p:to>
                                    </p:set>
                                    <p:animEffect filter="fade" transition="in">
                                      <p:cBhvr additive="repl">
                                        <p:cTn id="494" dur="500"/>
                                        <p:tgtEl>
                                          <p:spTgt spid="4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flipV="1">
            <a:off x="3088800" y="2013480"/>
            <a:ext cx="4953240" cy="458280"/>
          </a:xfrm>
          <a:prstGeom prst="bentConnector3">
            <a:avLst>
              <a:gd name="adj1" fmla="val 50000"/>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11" name="Line 2"/>
          <p:cNvSpPr/>
          <p:nvPr/>
        </p:nvSpPr>
        <p:spPr>
          <a:xfrm flipH="1" flipV="1">
            <a:off x="4572720" y="2477880"/>
            <a:ext cx="5400" cy="18288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12" name="Line 3"/>
          <p:cNvSpPr/>
          <p:nvPr/>
        </p:nvSpPr>
        <p:spPr>
          <a:xfrm flipH="1" flipV="1">
            <a:off x="3088440" y="2472480"/>
            <a:ext cx="5760" cy="18288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13" name="CustomShape 4"/>
          <p:cNvSpPr/>
          <p:nvPr/>
        </p:nvSpPr>
        <p:spPr>
          <a:xfrm>
            <a:off x="3066480" y="25930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414" name="CustomShape 5"/>
          <p:cNvSpPr/>
          <p:nvPr/>
        </p:nvSpPr>
        <p:spPr>
          <a:xfrm>
            <a:off x="3072240" y="2593080"/>
            <a:ext cx="2722680" cy="529200"/>
          </a:xfrm>
          <a:prstGeom prst="roundRect">
            <a:avLst>
              <a:gd name="adj" fmla="val 16667"/>
            </a:avLst>
          </a:prstGeom>
          <a:gradFill>
            <a:gsLst>
              <a:gs pos="0">
                <a:srgbClr val="1ea185"/>
              </a:gs>
              <a:gs pos="43000">
                <a:srgbClr val="1ea185"/>
              </a:gs>
              <a:gs pos="44000">
                <a:schemeClr val="accent1">
                  <a:lumMod val="60000"/>
                  <a:lumOff val="40000"/>
                </a:schemeClr>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415" name="CustomShape 6"/>
          <p:cNvSpPr/>
          <p:nvPr/>
        </p:nvSpPr>
        <p:spPr>
          <a:xfrm>
            <a:off x="3066480" y="319968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416" name="CustomShape 7"/>
          <p:cNvSpPr/>
          <p:nvPr/>
        </p:nvSpPr>
        <p:spPr>
          <a:xfrm>
            <a:off x="3066480" y="38059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417" name="CustomShape 8"/>
          <p:cNvSpPr/>
          <p:nvPr/>
        </p:nvSpPr>
        <p:spPr>
          <a:xfrm>
            <a:off x="3066480" y="44074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418" name="CustomShape 9"/>
          <p:cNvSpPr/>
          <p:nvPr/>
        </p:nvSpPr>
        <p:spPr>
          <a:xfrm>
            <a:off x="3066480" y="50140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419" name="CustomShape 10"/>
          <p:cNvSpPr/>
          <p:nvPr/>
        </p:nvSpPr>
        <p:spPr>
          <a:xfrm>
            <a:off x="3066480" y="56206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
        <p:nvSpPr>
          <p:cNvPr id="420" name="TextShape 1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Ring Signatures &amp; RingCT</a:t>
            </a:r>
            <a:endParaRPr b="0" lang="en-US" sz="1800" spc="-1" strike="noStrike">
              <a:solidFill>
                <a:srgbClr val="000000"/>
              </a:solidFill>
              <a:uFill>
                <a:solidFill>
                  <a:srgbClr val="ffffff"/>
                </a:solidFill>
              </a:uFill>
              <a:latin typeface="Calibri"/>
            </a:endParaRPr>
          </a:p>
        </p:txBody>
      </p:sp>
      <p:sp>
        <p:nvSpPr>
          <p:cNvPr id="421" name="CustomShape 12"/>
          <p:cNvSpPr/>
          <p:nvPr/>
        </p:nvSpPr>
        <p:spPr>
          <a:xfrm rot="16200000">
            <a:off x="720360" y="4203360"/>
            <a:ext cx="3556440" cy="336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Ringsize = 6</a:t>
            </a:r>
            <a:endParaRPr b="0" lang="en-US" sz="1800" spc="-1" strike="noStrike">
              <a:solidFill>
                <a:srgbClr val="000000"/>
              </a:solidFill>
              <a:uFill>
                <a:solidFill>
                  <a:srgbClr val="ffffff"/>
                </a:solidFill>
              </a:uFill>
              <a:latin typeface="Arial"/>
            </a:endParaRPr>
          </a:p>
        </p:txBody>
      </p:sp>
      <p:sp>
        <p:nvSpPr>
          <p:cNvPr id="422" name="CustomShape 13"/>
          <p:cNvSpPr/>
          <p:nvPr/>
        </p:nvSpPr>
        <p:spPr>
          <a:xfrm>
            <a:off x="3868200" y="1938240"/>
            <a:ext cx="11307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INPUTS</a:t>
            </a:r>
            <a:endParaRPr b="0" lang="en-US" sz="1800" spc="-1" strike="noStrike">
              <a:solidFill>
                <a:srgbClr val="000000"/>
              </a:solidFill>
              <a:uFill>
                <a:solidFill>
                  <a:srgbClr val="ffffff"/>
                </a:solidFill>
              </a:uFill>
              <a:latin typeface="Arial"/>
            </a:endParaRPr>
          </a:p>
        </p:txBody>
      </p:sp>
      <p:sp>
        <p:nvSpPr>
          <p:cNvPr id="423" name="CustomShape 14"/>
          <p:cNvSpPr/>
          <p:nvPr/>
        </p:nvSpPr>
        <p:spPr>
          <a:xfrm rot="16200000">
            <a:off x="666000" y="4486680"/>
            <a:ext cx="2984400" cy="33660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Minimum September 2017*</a:t>
            </a:r>
            <a:endParaRPr b="0" lang="en-US" sz="1800" spc="-1" strike="noStrike">
              <a:solidFill>
                <a:srgbClr val="000000"/>
              </a:solidFill>
              <a:uFill>
                <a:solidFill>
                  <a:srgbClr val="ffffff"/>
                </a:solidFill>
              </a:uFill>
              <a:latin typeface="Arial"/>
            </a:endParaRPr>
          </a:p>
        </p:txBody>
      </p:sp>
      <p:sp>
        <p:nvSpPr>
          <p:cNvPr id="424" name="CustomShape 15"/>
          <p:cNvSpPr/>
          <p:nvPr/>
        </p:nvSpPr>
        <p:spPr>
          <a:xfrm rot="16200000">
            <a:off x="946080" y="5092200"/>
            <a:ext cx="1773720" cy="33660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ffffff"/>
                </a:solidFill>
                <a:uFill>
                  <a:solidFill>
                    <a:srgbClr val="ffffff"/>
                  </a:solidFill>
                </a:uFill>
                <a:latin typeface="Calibri"/>
              </a:rPr>
              <a:t>Minimum Today</a:t>
            </a:r>
            <a:endParaRPr b="0" lang="en-US" sz="1800" spc="-1" strike="noStrike">
              <a:solidFill>
                <a:srgbClr val="000000"/>
              </a:solidFill>
              <a:uFill>
                <a:solidFill>
                  <a:srgbClr val="ffffff"/>
                </a:solidFill>
              </a:uFill>
              <a:latin typeface="Arial"/>
            </a:endParaRPr>
          </a:p>
        </p:txBody>
      </p:sp>
      <p:sp>
        <p:nvSpPr>
          <p:cNvPr id="425" name="CustomShape 16"/>
          <p:cNvSpPr/>
          <p:nvPr/>
        </p:nvSpPr>
        <p:spPr>
          <a:xfrm>
            <a:off x="3072240" y="3199680"/>
            <a:ext cx="2722680" cy="529200"/>
          </a:xfrm>
          <a:prstGeom prst="roundRect">
            <a:avLst>
              <a:gd name="adj" fmla="val 16667"/>
            </a:avLst>
          </a:prstGeom>
          <a:gradFill>
            <a:gsLst>
              <a:gs pos="0">
                <a:srgbClr val="1ea185"/>
              </a:gs>
              <a:gs pos="44000">
                <a:srgbClr val="1ea185"/>
              </a:gs>
              <a:gs pos="45000">
                <a:srgbClr val="f84836"/>
              </a:gs>
              <a:gs pos="100000">
                <a:srgbClr val="ff402e"/>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426" name="CustomShape 17"/>
          <p:cNvSpPr/>
          <p:nvPr/>
        </p:nvSpPr>
        <p:spPr>
          <a:xfrm>
            <a:off x="3072240" y="3805920"/>
            <a:ext cx="2722680" cy="529200"/>
          </a:xfrm>
          <a:prstGeom prst="roundRect">
            <a:avLst>
              <a:gd name="adj" fmla="val 16667"/>
            </a:avLst>
          </a:prstGeom>
          <a:gradFill>
            <a:gsLst>
              <a:gs pos="0">
                <a:srgbClr val="1ea185"/>
              </a:gs>
              <a:gs pos="46000">
                <a:schemeClr val="accent1">
                  <a:lumMod val="60000"/>
                  <a:lumOff val="40000"/>
                </a:schemeClr>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427" name="CustomShape 18"/>
          <p:cNvSpPr/>
          <p:nvPr/>
        </p:nvSpPr>
        <p:spPr>
          <a:xfrm>
            <a:off x="3072240" y="4407480"/>
            <a:ext cx="2722680" cy="529200"/>
          </a:xfrm>
          <a:prstGeom prst="roundRect">
            <a:avLst>
              <a:gd name="adj" fmla="val 16667"/>
            </a:avLst>
          </a:prstGeom>
          <a:gradFill>
            <a:gsLst>
              <a:gs pos="0">
                <a:srgbClr val="1ea185"/>
              </a:gs>
              <a:gs pos="46000">
                <a:schemeClr val="accent1">
                  <a:lumMod val="60000"/>
                  <a:lumOff val="40000"/>
                </a:schemeClr>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428" name="CustomShape 19"/>
          <p:cNvSpPr/>
          <p:nvPr/>
        </p:nvSpPr>
        <p:spPr>
          <a:xfrm>
            <a:off x="3072240" y="5014080"/>
            <a:ext cx="2722680" cy="529200"/>
          </a:xfrm>
          <a:prstGeom prst="roundRect">
            <a:avLst>
              <a:gd name="adj" fmla="val 16667"/>
            </a:avLst>
          </a:prstGeom>
          <a:gradFill>
            <a:gsLst>
              <a:gs pos="0">
                <a:srgbClr val="1ea185"/>
              </a:gs>
              <a:gs pos="46000">
                <a:schemeClr val="accent1">
                  <a:lumMod val="60000"/>
                  <a:lumOff val="40000"/>
                </a:schemeClr>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429" name="CustomShape 20"/>
          <p:cNvSpPr/>
          <p:nvPr/>
        </p:nvSpPr>
        <p:spPr>
          <a:xfrm>
            <a:off x="3072240" y="5620680"/>
            <a:ext cx="2722680" cy="529200"/>
          </a:xfrm>
          <a:prstGeom prst="roundRect">
            <a:avLst>
              <a:gd name="adj" fmla="val 16667"/>
            </a:avLst>
          </a:prstGeom>
          <a:gradFill>
            <a:gsLst>
              <a:gs pos="0">
                <a:srgbClr val="1ea185"/>
              </a:gs>
              <a:gs pos="46000">
                <a:schemeClr val="accent1">
                  <a:lumMod val="60000"/>
                  <a:lumOff val="40000"/>
                </a:schemeClr>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
        <p:nvSpPr>
          <p:cNvPr id="430" name="CustomShape 21"/>
          <p:cNvSpPr/>
          <p:nvPr/>
        </p:nvSpPr>
        <p:spPr>
          <a:xfrm flipV="1">
            <a:off x="2829240" y="5985720"/>
            <a:ext cx="4975560" cy="467280"/>
          </a:xfrm>
          <a:prstGeom prst="bentConnector3">
            <a:avLst>
              <a:gd name="adj1" fmla="val 86031"/>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1" name="CustomShape 22"/>
          <p:cNvSpPr/>
          <p:nvPr/>
        </p:nvSpPr>
        <p:spPr>
          <a:xfrm>
            <a:off x="7805160" y="5716800"/>
            <a:ext cx="1444680" cy="52992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key image</a:t>
            </a:r>
            <a:endParaRPr b="0" lang="en-US" sz="1800" spc="-1" strike="noStrike">
              <a:solidFill>
                <a:srgbClr val="000000"/>
              </a:solidFill>
              <a:uFill>
                <a:solidFill>
                  <a:srgbClr val="ffffff"/>
                </a:solidFill>
              </a:uFill>
              <a:latin typeface="Arial"/>
            </a:endParaRPr>
          </a:p>
        </p:txBody>
      </p:sp>
      <p:sp>
        <p:nvSpPr>
          <p:cNvPr id="432" name="CustomShape 23"/>
          <p:cNvSpPr/>
          <p:nvPr/>
        </p:nvSpPr>
        <p:spPr>
          <a:xfrm flipV="1" rot="10800000">
            <a:off x="3072240" y="6453360"/>
            <a:ext cx="242640" cy="2988720"/>
          </a:xfrm>
          <a:prstGeom prst="bentConnector2">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3" name="Line 24"/>
          <p:cNvSpPr/>
          <p:nvPr/>
        </p:nvSpPr>
        <p:spPr>
          <a:xfrm>
            <a:off x="6295320" y="2857680"/>
            <a:ext cx="360" cy="302868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4" name="Line 25"/>
          <p:cNvSpPr/>
          <p:nvPr/>
        </p:nvSpPr>
        <p:spPr>
          <a:xfrm>
            <a:off x="5794920" y="285768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5" name="Line 26"/>
          <p:cNvSpPr/>
          <p:nvPr/>
        </p:nvSpPr>
        <p:spPr>
          <a:xfrm>
            <a:off x="5794920" y="347220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6" name="Line 27"/>
          <p:cNvSpPr/>
          <p:nvPr/>
        </p:nvSpPr>
        <p:spPr>
          <a:xfrm>
            <a:off x="5794920" y="406512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7" name="Line 28"/>
          <p:cNvSpPr/>
          <p:nvPr/>
        </p:nvSpPr>
        <p:spPr>
          <a:xfrm>
            <a:off x="5794920" y="467208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8" name="Line 29"/>
          <p:cNvSpPr/>
          <p:nvPr/>
        </p:nvSpPr>
        <p:spPr>
          <a:xfrm>
            <a:off x="5794920" y="528660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39" name="Line 30"/>
          <p:cNvSpPr/>
          <p:nvPr/>
        </p:nvSpPr>
        <p:spPr>
          <a:xfrm>
            <a:off x="5794920" y="588636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40" name="Line 31"/>
          <p:cNvSpPr/>
          <p:nvPr/>
        </p:nvSpPr>
        <p:spPr>
          <a:xfrm>
            <a:off x="6295320" y="3734280"/>
            <a:ext cx="24696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41" name="CustomShape 32"/>
          <p:cNvSpPr/>
          <p:nvPr/>
        </p:nvSpPr>
        <p:spPr>
          <a:xfrm>
            <a:off x="6534720" y="3286080"/>
            <a:ext cx="3142440" cy="906480"/>
          </a:xfrm>
          <a:prstGeom prst="hexagon">
            <a:avLst>
              <a:gd name="adj" fmla="val 25000"/>
              <a:gd name="vf" fmla="val 115470"/>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ea typeface="Calibri"/>
              </a:rPr>
              <a:t>RingCT ring signature, signs difference between commitments</a:t>
            </a:r>
            <a:endParaRPr b="0" lang="en-US" sz="1800" spc="-1" strike="noStrike">
              <a:solidFill>
                <a:srgbClr val="000000"/>
              </a:solidFill>
              <a:uFill>
                <a:solidFill>
                  <a:srgbClr val="ffffff"/>
                </a:solidFill>
              </a:uFill>
              <a:latin typeface="Arial"/>
            </a:endParaRPr>
          </a:p>
        </p:txBody>
      </p:sp>
      <p:sp>
        <p:nvSpPr>
          <p:cNvPr id="442" name="CustomShape 33"/>
          <p:cNvSpPr/>
          <p:nvPr/>
        </p:nvSpPr>
        <p:spPr>
          <a:xfrm>
            <a:off x="8640720" y="4569480"/>
            <a:ext cx="1103040" cy="529200"/>
          </a:xfrm>
          <a:prstGeom prst="roundRect">
            <a:avLst>
              <a:gd name="adj" fmla="val 16667"/>
            </a:avLst>
          </a:prstGeom>
          <a:solidFill>
            <a:srgbClr val="6fd5d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 XMR</a:t>
            </a:r>
            <a:endParaRPr b="0" lang="en-US" sz="1800" spc="-1" strike="noStrike">
              <a:solidFill>
                <a:srgbClr val="000000"/>
              </a:solidFill>
              <a:uFill>
                <a:solidFill>
                  <a:srgbClr val="ffffff"/>
                </a:solidFill>
              </a:uFill>
              <a:latin typeface="Arial"/>
            </a:endParaRPr>
          </a:p>
        </p:txBody>
      </p:sp>
      <p:sp>
        <p:nvSpPr>
          <p:cNvPr id="443" name="Line 34"/>
          <p:cNvSpPr/>
          <p:nvPr/>
        </p:nvSpPr>
        <p:spPr>
          <a:xfrm>
            <a:off x="9184320" y="4192920"/>
            <a:ext cx="7920" cy="37620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44" name="CustomShape 35"/>
          <p:cNvSpPr/>
          <p:nvPr/>
        </p:nvSpPr>
        <p:spPr>
          <a:xfrm>
            <a:off x="8042400" y="1649160"/>
            <a:ext cx="2910960" cy="73044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Pedersen commitment</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ffffff"/>
                </a:solidFill>
                <a:uFill>
                  <a:solidFill>
                    <a:srgbClr val="ffffff"/>
                  </a:solidFill>
                </a:uFill>
                <a:latin typeface="Calibri"/>
                <a:ea typeface="Calibri"/>
              </a:rPr>
              <a:t>rCT = x*G + a*H(G)</a:t>
            </a:r>
            <a:endParaRPr b="0" lang="en-US" sz="1800" spc="-1" strike="noStrike">
              <a:solidFill>
                <a:srgbClr val="000000"/>
              </a:solidFill>
              <a:uFill>
                <a:solidFill>
                  <a:srgbClr val="ffffff"/>
                </a:solidFill>
              </a:uFill>
              <a:latin typeface="Arial"/>
            </a:endParaRPr>
          </a:p>
        </p:txBody>
      </p:sp>
      <p:sp>
        <p:nvSpPr>
          <p:cNvPr id="445" name="CustomShape 36"/>
          <p:cNvSpPr/>
          <p:nvPr/>
        </p:nvSpPr>
        <p:spPr>
          <a:xfrm rot="16200000">
            <a:off x="1547640" y="2381040"/>
            <a:ext cx="1221480" cy="336600"/>
          </a:xfrm>
          <a:prstGeom prst="rect">
            <a:avLst/>
          </a:prstGeom>
          <a:gradFill>
            <a:gsLst>
              <a:gs pos="0">
                <a:srgbClr val="f84836"/>
              </a:gs>
              <a:gs pos="100000">
                <a:schemeClr val="bg1">
                  <a:lumMod val="95000"/>
                </a:scheme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46" name="CustomShape 37"/>
          <p:cNvSpPr/>
          <p:nvPr/>
        </p:nvSpPr>
        <p:spPr>
          <a:xfrm>
            <a:off x="10135440" y="5141520"/>
            <a:ext cx="1860480" cy="75744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Commitment public key</a:t>
            </a:r>
            <a:endParaRPr b="0" lang="en-US" sz="1800" spc="-1" strike="noStrike">
              <a:solidFill>
                <a:srgbClr val="000000"/>
              </a:solidFill>
              <a:uFill>
                <a:solidFill>
                  <a:srgbClr val="ffffff"/>
                </a:solidFill>
              </a:uFill>
              <a:latin typeface="Arial"/>
            </a:endParaRPr>
          </a:p>
        </p:txBody>
      </p:sp>
      <p:sp>
        <p:nvSpPr>
          <p:cNvPr id="447" name="CustomShape 38"/>
          <p:cNvSpPr/>
          <p:nvPr/>
        </p:nvSpPr>
        <p:spPr>
          <a:xfrm>
            <a:off x="9744120" y="4834080"/>
            <a:ext cx="390960" cy="686160"/>
          </a:xfrm>
          <a:prstGeom prst="bentConnector3">
            <a:avLst>
              <a:gd name="adj1" fmla="val 50000"/>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48" name="CustomShape 39"/>
          <p:cNvSpPr/>
          <p:nvPr/>
        </p:nvSpPr>
        <p:spPr>
          <a:xfrm flipV="1">
            <a:off x="8636040" y="2249640"/>
            <a:ext cx="569880" cy="335160"/>
          </a:xfrm>
          <a:prstGeom prst="bentConnector3">
            <a:avLst>
              <a:gd name="adj1" fmla="val 99697"/>
            </a:avLst>
          </a:prstGeom>
          <a:noFill/>
          <a:ln w="19080">
            <a:solidFill>
              <a:schemeClr val="tx1">
                <a:lumMod val="50000"/>
                <a:lumOff val="50000"/>
              </a:schemeClr>
            </a:solidFill>
            <a:custDash>
              <a:ds d="100000" sp="100000"/>
            </a:custDash>
            <a:tailEnd len="med" type="triangle" w="med"/>
          </a:ln>
        </p:spPr>
        <p:style>
          <a:lnRef idx="1">
            <a:schemeClr val="accent1"/>
          </a:lnRef>
          <a:fillRef idx="0">
            <a:schemeClr val="accent1"/>
          </a:fillRef>
          <a:effectRef idx="0">
            <a:schemeClr val="accent1"/>
          </a:effectRef>
          <a:fontRef idx="minor"/>
        </p:style>
      </p:sp>
      <p:sp>
        <p:nvSpPr>
          <p:cNvPr id="449" name="CustomShape 40"/>
          <p:cNvSpPr/>
          <p:nvPr/>
        </p:nvSpPr>
        <p:spPr>
          <a:xfrm>
            <a:off x="6680520" y="2401560"/>
            <a:ext cx="2115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Random Number</a:t>
            </a:r>
            <a:endParaRPr b="0" lang="en-US" sz="1800" spc="-1" strike="noStrike">
              <a:solidFill>
                <a:srgbClr val="000000"/>
              </a:solidFill>
              <a:uFill>
                <a:solidFill>
                  <a:srgbClr val="ffffff"/>
                </a:solidFill>
              </a:uFill>
              <a:latin typeface="Arial"/>
            </a:endParaRPr>
          </a:p>
        </p:txBody>
      </p:sp>
      <p:sp>
        <p:nvSpPr>
          <p:cNvPr id="450" name="CustomShape 41"/>
          <p:cNvSpPr/>
          <p:nvPr/>
        </p:nvSpPr>
        <p:spPr>
          <a:xfrm rot="10800000">
            <a:off x="10535040" y="2583360"/>
            <a:ext cx="762120" cy="332640"/>
          </a:xfrm>
          <a:prstGeom prst="bentConnector3">
            <a:avLst>
              <a:gd name="adj1" fmla="val 100009"/>
            </a:avLst>
          </a:prstGeom>
          <a:noFill/>
          <a:ln w="19080">
            <a:solidFill>
              <a:schemeClr val="tx1">
                <a:lumMod val="50000"/>
                <a:lumOff val="50000"/>
              </a:schemeClr>
            </a:solidFill>
            <a:custDash>
              <a:ds d="100000" sp="100000"/>
            </a:custDash>
            <a:tailEnd len="med" type="triangle" w="med"/>
          </a:ln>
        </p:spPr>
        <p:style>
          <a:lnRef idx="1">
            <a:schemeClr val="accent1"/>
          </a:lnRef>
          <a:fillRef idx="0">
            <a:schemeClr val="accent1"/>
          </a:fillRef>
          <a:effectRef idx="0">
            <a:schemeClr val="accent1"/>
          </a:effectRef>
          <a:fontRef idx="minor"/>
        </p:style>
      </p:sp>
      <p:sp>
        <p:nvSpPr>
          <p:cNvPr id="451" name="CustomShape 42"/>
          <p:cNvSpPr/>
          <p:nvPr/>
        </p:nvSpPr>
        <p:spPr>
          <a:xfrm>
            <a:off x="10395000" y="2399040"/>
            <a:ext cx="1868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Actual Amount</a:t>
            </a:r>
            <a:endParaRPr b="0" lang="en-US" sz="1800" spc="-1" strike="noStrike">
              <a:solidFill>
                <a:srgbClr val="000000"/>
              </a:solidFill>
              <a:uFill>
                <a:solidFill>
                  <a:srgbClr val="ffffff"/>
                </a:solidFill>
              </a:uFill>
              <a:latin typeface="Arial"/>
            </a:endParaRPr>
          </a:p>
        </p:txBody>
      </p:sp>
    </p:spTree>
  </p:cSld>
  <p:timing>
    <p:tnLst>
      <p:par>
        <p:cTn id="495" dur="indefinite" restart="never" nodeType="tmRoot">
          <p:childTnLst>
            <p:seq>
              <p:cTn id="496" dur="indefinite" nodeType="mainSeq">
                <p:childTnLst>
                  <p:par>
                    <p:cTn id="497" fill="hold">
                      <p:stCondLst>
                        <p:cond delay="0"/>
                      </p:stCondLst>
                      <p:childTnLst>
                        <p:par>
                          <p:cTn id="498" fill="hold">
                            <p:stCondLst>
                              <p:cond delay="0"/>
                            </p:stCondLst>
                            <p:childTnLst>
                              <p:par>
                                <p:cTn id="499" nodeType="withEffect" fill="hold" presetClass="entr" presetID="22" presetSubtype="8">
                                  <p:stCondLst>
                                    <p:cond delay="0"/>
                                  </p:stCondLst>
                                  <p:childTnLst>
                                    <p:set>
                                      <p:cBhvr>
                                        <p:cTn id="500" dur="1" fill="hold">
                                          <p:stCondLst>
                                            <p:cond delay="0"/>
                                          </p:stCondLst>
                                        </p:cTn>
                                        <p:tgtEl>
                                          <p:spTgt spid="414"/>
                                        </p:tgtEl>
                                        <p:attrNameLst>
                                          <p:attrName>style.visibility</p:attrName>
                                        </p:attrNameLst>
                                      </p:cBhvr>
                                      <p:to>
                                        <p:strVal val="visible"/>
                                      </p:to>
                                    </p:set>
                                    <p:animEffect filter="wipe(left)" transition="in">
                                      <p:cBhvr additive="repl">
                                        <p:cTn id="501" dur="500"/>
                                        <p:tgtEl>
                                          <p:spTgt spid="414"/>
                                        </p:tgtEl>
                                      </p:cBhvr>
                                    </p:animEffect>
                                  </p:childTnLst>
                                </p:cTn>
                              </p:par>
                              <p:par>
                                <p:cTn id="502" nodeType="withEffect" fill="hold" presetClass="entr" presetID="22" presetSubtype="8">
                                  <p:stCondLst>
                                    <p:cond delay="0"/>
                                  </p:stCondLst>
                                  <p:childTnLst>
                                    <p:set>
                                      <p:cBhvr>
                                        <p:cTn id="503" dur="1" fill="hold">
                                          <p:stCondLst>
                                            <p:cond delay="0"/>
                                          </p:stCondLst>
                                        </p:cTn>
                                        <p:tgtEl>
                                          <p:spTgt spid="425"/>
                                        </p:tgtEl>
                                        <p:attrNameLst>
                                          <p:attrName>style.visibility</p:attrName>
                                        </p:attrNameLst>
                                      </p:cBhvr>
                                      <p:to>
                                        <p:strVal val="visible"/>
                                      </p:to>
                                    </p:set>
                                    <p:animEffect filter="wipe(left)" transition="in">
                                      <p:cBhvr additive="repl">
                                        <p:cTn id="504" dur="500"/>
                                        <p:tgtEl>
                                          <p:spTgt spid="425"/>
                                        </p:tgtEl>
                                      </p:cBhvr>
                                    </p:animEffect>
                                  </p:childTnLst>
                                </p:cTn>
                              </p:par>
                              <p:par>
                                <p:cTn id="505" nodeType="withEffect" fill="hold" presetClass="entr" presetID="22" presetSubtype="8">
                                  <p:stCondLst>
                                    <p:cond delay="0"/>
                                  </p:stCondLst>
                                  <p:childTnLst>
                                    <p:set>
                                      <p:cBhvr>
                                        <p:cTn id="506" dur="1" fill="hold">
                                          <p:stCondLst>
                                            <p:cond delay="0"/>
                                          </p:stCondLst>
                                        </p:cTn>
                                        <p:tgtEl>
                                          <p:spTgt spid="426"/>
                                        </p:tgtEl>
                                        <p:attrNameLst>
                                          <p:attrName>style.visibility</p:attrName>
                                        </p:attrNameLst>
                                      </p:cBhvr>
                                      <p:to>
                                        <p:strVal val="visible"/>
                                      </p:to>
                                    </p:set>
                                    <p:animEffect filter="wipe(left)" transition="in">
                                      <p:cBhvr additive="repl">
                                        <p:cTn id="507" dur="500"/>
                                        <p:tgtEl>
                                          <p:spTgt spid="426"/>
                                        </p:tgtEl>
                                      </p:cBhvr>
                                    </p:animEffect>
                                  </p:childTnLst>
                                </p:cTn>
                              </p:par>
                              <p:par>
                                <p:cTn id="508" nodeType="withEffect" fill="hold" presetClass="entr" presetID="22" presetSubtype="8">
                                  <p:stCondLst>
                                    <p:cond delay="0"/>
                                  </p:stCondLst>
                                  <p:childTnLst>
                                    <p:set>
                                      <p:cBhvr>
                                        <p:cTn id="509" dur="1" fill="hold">
                                          <p:stCondLst>
                                            <p:cond delay="0"/>
                                          </p:stCondLst>
                                        </p:cTn>
                                        <p:tgtEl>
                                          <p:spTgt spid="427"/>
                                        </p:tgtEl>
                                        <p:attrNameLst>
                                          <p:attrName>style.visibility</p:attrName>
                                        </p:attrNameLst>
                                      </p:cBhvr>
                                      <p:to>
                                        <p:strVal val="visible"/>
                                      </p:to>
                                    </p:set>
                                    <p:animEffect filter="wipe(left)" transition="in">
                                      <p:cBhvr additive="repl">
                                        <p:cTn id="510" dur="500"/>
                                        <p:tgtEl>
                                          <p:spTgt spid="427"/>
                                        </p:tgtEl>
                                      </p:cBhvr>
                                    </p:animEffect>
                                  </p:childTnLst>
                                </p:cTn>
                              </p:par>
                              <p:par>
                                <p:cTn id="511" nodeType="withEffect" fill="hold" presetClass="entr" presetID="22" presetSubtype="8">
                                  <p:stCondLst>
                                    <p:cond delay="0"/>
                                  </p:stCondLst>
                                  <p:childTnLst>
                                    <p:set>
                                      <p:cBhvr>
                                        <p:cTn id="512" dur="1" fill="hold">
                                          <p:stCondLst>
                                            <p:cond delay="0"/>
                                          </p:stCondLst>
                                        </p:cTn>
                                        <p:tgtEl>
                                          <p:spTgt spid="428"/>
                                        </p:tgtEl>
                                        <p:attrNameLst>
                                          <p:attrName>style.visibility</p:attrName>
                                        </p:attrNameLst>
                                      </p:cBhvr>
                                      <p:to>
                                        <p:strVal val="visible"/>
                                      </p:to>
                                    </p:set>
                                    <p:animEffect filter="wipe(left)" transition="in">
                                      <p:cBhvr additive="repl">
                                        <p:cTn id="513" dur="500"/>
                                        <p:tgtEl>
                                          <p:spTgt spid="428"/>
                                        </p:tgtEl>
                                      </p:cBhvr>
                                    </p:animEffect>
                                  </p:childTnLst>
                                </p:cTn>
                              </p:par>
                              <p:par>
                                <p:cTn id="514" nodeType="withEffect" fill="hold" presetClass="entr" presetID="22" presetSubtype="8">
                                  <p:stCondLst>
                                    <p:cond delay="0"/>
                                  </p:stCondLst>
                                  <p:childTnLst>
                                    <p:set>
                                      <p:cBhvr>
                                        <p:cTn id="515" dur="1" fill="hold">
                                          <p:stCondLst>
                                            <p:cond delay="0"/>
                                          </p:stCondLst>
                                        </p:cTn>
                                        <p:tgtEl>
                                          <p:spTgt spid="429"/>
                                        </p:tgtEl>
                                        <p:attrNameLst>
                                          <p:attrName>style.visibility</p:attrName>
                                        </p:attrNameLst>
                                      </p:cBhvr>
                                      <p:to>
                                        <p:strVal val="visible"/>
                                      </p:to>
                                    </p:set>
                                    <p:animEffect filter="wipe(left)" transition="in">
                                      <p:cBhvr additive="repl">
                                        <p:cTn id="516" dur="500"/>
                                        <p:tgtEl>
                                          <p:spTgt spid="429"/>
                                        </p:tgtEl>
                                      </p:cBhvr>
                                    </p:animEffec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0">
                                  <p:stCondLst>
                                    <p:cond delay="0"/>
                                  </p:stCondLst>
                                  <p:childTnLst>
                                    <p:set>
                                      <p:cBhvr>
                                        <p:cTn id="520" dur="1" fill="hold">
                                          <p:stCondLst>
                                            <p:cond delay="0"/>
                                          </p:stCondLst>
                                        </p:cTn>
                                        <p:tgtEl>
                                          <p:spTgt spid="411"/>
                                        </p:tgtEl>
                                        <p:attrNameLst>
                                          <p:attrName>style.visibility</p:attrName>
                                        </p:attrNameLst>
                                      </p:cBhvr>
                                      <p:to>
                                        <p:strVal val="visible"/>
                                      </p:to>
                                    </p:set>
                                    <p:animEffect filter="fade" transition="in">
                                      <p:cBhvr additive="repl">
                                        <p:cTn id="521" dur="500"/>
                                        <p:tgtEl>
                                          <p:spTgt spid="411"/>
                                        </p:tgtEl>
                                      </p:cBhvr>
                                    </p:animEffect>
                                  </p:childTnLst>
                                </p:cTn>
                              </p:par>
                              <p:par>
                                <p:cTn id="522" nodeType="withEffect" fill="hold" presetClass="entr" presetID="10">
                                  <p:stCondLst>
                                    <p:cond delay="0"/>
                                  </p:stCondLst>
                                  <p:childTnLst>
                                    <p:set>
                                      <p:cBhvr>
                                        <p:cTn id="523" dur="1" fill="hold">
                                          <p:stCondLst>
                                            <p:cond delay="0"/>
                                          </p:stCondLst>
                                        </p:cTn>
                                        <p:tgtEl>
                                          <p:spTgt spid="412"/>
                                        </p:tgtEl>
                                        <p:attrNameLst>
                                          <p:attrName>style.visibility</p:attrName>
                                        </p:attrNameLst>
                                      </p:cBhvr>
                                      <p:to>
                                        <p:strVal val="visible"/>
                                      </p:to>
                                    </p:set>
                                    <p:animEffect filter="fade" transition="in">
                                      <p:cBhvr additive="repl">
                                        <p:cTn id="524" dur="500"/>
                                        <p:tgtEl>
                                          <p:spTgt spid="412"/>
                                        </p:tgtEl>
                                      </p:cBhvr>
                                    </p:animEffect>
                                  </p:childTnLst>
                                </p:cTn>
                              </p:par>
                              <p:par>
                                <p:cTn id="525" nodeType="withEffect" fill="hold" presetClass="entr" presetID="10">
                                  <p:stCondLst>
                                    <p:cond delay="0"/>
                                  </p:stCondLst>
                                  <p:childTnLst>
                                    <p:set>
                                      <p:cBhvr>
                                        <p:cTn id="526" dur="1" fill="hold">
                                          <p:stCondLst>
                                            <p:cond delay="0"/>
                                          </p:stCondLst>
                                        </p:cTn>
                                        <p:tgtEl>
                                          <p:spTgt spid="410"/>
                                        </p:tgtEl>
                                        <p:attrNameLst>
                                          <p:attrName>style.visibility</p:attrName>
                                        </p:attrNameLst>
                                      </p:cBhvr>
                                      <p:to>
                                        <p:strVal val="visible"/>
                                      </p:to>
                                    </p:set>
                                    <p:animEffect filter="fade" transition="in">
                                      <p:cBhvr additive="repl">
                                        <p:cTn id="527" dur="500"/>
                                        <p:tgtEl>
                                          <p:spTgt spid="410"/>
                                        </p:tgtEl>
                                      </p:cBhvr>
                                    </p:animEffect>
                                  </p:childTnLst>
                                </p:cTn>
                              </p:par>
                              <p:par>
                                <p:cTn id="528" nodeType="withEffect" fill="hold" presetClass="entr" presetID="10">
                                  <p:stCondLst>
                                    <p:cond delay="0"/>
                                  </p:stCondLst>
                                  <p:childTnLst>
                                    <p:set>
                                      <p:cBhvr>
                                        <p:cTn id="529" dur="1" fill="hold">
                                          <p:stCondLst>
                                            <p:cond delay="0"/>
                                          </p:stCondLst>
                                        </p:cTn>
                                        <p:tgtEl>
                                          <p:spTgt spid="444"/>
                                        </p:tgtEl>
                                        <p:attrNameLst>
                                          <p:attrName>style.visibility</p:attrName>
                                        </p:attrNameLst>
                                      </p:cBhvr>
                                      <p:to>
                                        <p:strVal val="visible"/>
                                      </p:to>
                                    </p:set>
                                    <p:animEffect filter="fade" transition="in">
                                      <p:cBhvr additive="repl">
                                        <p:cTn id="530" dur="500"/>
                                        <p:tgtEl>
                                          <p:spTgt spid="444"/>
                                        </p:tgtEl>
                                      </p:cBhvr>
                                    </p:animEffect>
                                  </p:childTnLst>
                                </p:cTn>
                              </p:par>
                            </p:childTnLst>
                          </p:cTn>
                        </p:par>
                      </p:childTnLst>
                    </p:cTn>
                  </p:par>
                  <p:par>
                    <p:cTn id="531" fill="hold">
                      <p:stCondLst>
                        <p:cond delay="indefinite"/>
                      </p:stCondLst>
                      <p:childTnLst>
                        <p:par>
                          <p:cTn id="532" fill="hold">
                            <p:stCondLst>
                              <p:cond delay="0"/>
                            </p:stCondLst>
                            <p:childTnLst>
                              <p:par>
                                <p:cTn id="533" nodeType="clickEffect" fill="hold" presetClass="entr" presetID="10">
                                  <p:stCondLst>
                                    <p:cond delay="0"/>
                                  </p:stCondLst>
                                  <p:childTnLst>
                                    <p:set>
                                      <p:cBhvr>
                                        <p:cTn id="534" dur="1" fill="hold">
                                          <p:stCondLst>
                                            <p:cond delay="0"/>
                                          </p:stCondLst>
                                        </p:cTn>
                                        <p:tgtEl>
                                          <p:spTgt spid="449"/>
                                        </p:tgtEl>
                                        <p:attrNameLst>
                                          <p:attrName>style.visibility</p:attrName>
                                        </p:attrNameLst>
                                      </p:cBhvr>
                                      <p:to>
                                        <p:strVal val="visible"/>
                                      </p:to>
                                    </p:set>
                                    <p:animEffect filter="fade" transition="in">
                                      <p:cBhvr additive="repl">
                                        <p:cTn id="535" dur="500"/>
                                        <p:tgtEl>
                                          <p:spTgt spid="449"/>
                                        </p:tgtEl>
                                      </p:cBhvr>
                                    </p:animEffect>
                                  </p:childTnLst>
                                </p:cTn>
                              </p:par>
                              <p:par>
                                <p:cTn id="536" nodeType="withEffect" fill="hold" presetClass="entr" presetID="10">
                                  <p:stCondLst>
                                    <p:cond delay="0"/>
                                  </p:stCondLst>
                                  <p:childTnLst>
                                    <p:set>
                                      <p:cBhvr>
                                        <p:cTn id="537" dur="1" fill="hold">
                                          <p:stCondLst>
                                            <p:cond delay="0"/>
                                          </p:stCondLst>
                                        </p:cTn>
                                        <p:tgtEl>
                                          <p:spTgt spid="448"/>
                                        </p:tgtEl>
                                        <p:attrNameLst>
                                          <p:attrName>style.visibility</p:attrName>
                                        </p:attrNameLst>
                                      </p:cBhvr>
                                      <p:to>
                                        <p:strVal val="visible"/>
                                      </p:to>
                                    </p:set>
                                    <p:animEffect filter="fade" transition="in">
                                      <p:cBhvr additive="repl">
                                        <p:cTn id="538" dur="500"/>
                                        <p:tgtEl>
                                          <p:spTgt spid="448"/>
                                        </p:tgtEl>
                                      </p:cBhvr>
                                    </p:animEffect>
                                  </p:childTnLst>
                                </p:cTn>
                              </p:par>
                              <p:par>
                                <p:cTn id="539" nodeType="withEffect" fill="hold" presetClass="entr" presetID="10">
                                  <p:stCondLst>
                                    <p:cond delay="0"/>
                                  </p:stCondLst>
                                  <p:childTnLst>
                                    <p:set>
                                      <p:cBhvr>
                                        <p:cTn id="540" dur="1" fill="hold">
                                          <p:stCondLst>
                                            <p:cond delay="0"/>
                                          </p:stCondLst>
                                        </p:cTn>
                                        <p:tgtEl>
                                          <p:spTgt spid="450"/>
                                        </p:tgtEl>
                                        <p:attrNameLst>
                                          <p:attrName>style.visibility</p:attrName>
                                        </p:attrNameLst>
                                      </p:cBhvr>
                                      <p:to>
                                        <p:strVal val="visible"/>
                                      </p:to>
                                    </p:set>
                                    <p:animEffect filter="fade" transition="in">
                                      <p:cBhvr additive="repl">
                                        <p:cTn id="541" dur="500"/>
                                        <p:tgtEl>
                                          <p:spTgt spid="450"/>
                                        </p:tgtEl>
                                      </p:cBhvr>
                                    </p:animEffect>
                                  </p:childTnLst>
                                </p:cTn>
                              </p:par>
                              <p:par>
                                <p:cTn id="542" nodeType="withEffect" fill="hold" presetClass="entr" presetID="10">
                                  <p:stCondLst>
                                    <p:cond delay="0"/>
                                  </p:stCondLst>
                                  <p:childTnLst>
                                    <p:set>
                                      <p:cBhvr>
                                        <p:cTn id="543" dur="1" fill="hold">
                                          <p:stCondLst>
                                            <p:cond delay="0"/>
                                          </p:stCondLst>
                                        </p:cTn>
                                        <p:tgtEl>
                                          <p:spTgt spid="451"/>
                                        </p:tgtEl>
                                        <p:attrNameLst>
                                          <p:attrName>style.visibility</p:attrName>
                                        </p:attrNameLst>
                                      </p:cBhvr>
                                      <p:to>
                                        <p:strVal val="visible"/>
                                      </p:to>
                                    </p:set>
                                    <p:animEffect filter="fade" transition="in">
                                      <p:cBhvr additive="repl">
                                        <p:cTn id="544" dur="500"/>
                                        <p:tgtEl>
                                          <p:spTgt spid="451"/>
                                        </p:tgtEl>
                                      </p:cBhvr>
                                    </p:animEffec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434"/>
                                        </p:tgtEl>
                                        <p:attrNameLst>
                                          <p:attrName>style.visibility</p:attrName>
                                        </p:attrNameLst>
                                      </p:cBhvr>
                                      <p:to>
                                        <p:strVal val="visible"/>
                                      </p:to>
                                    </p:set>
                                    <p:animEffect filter="fade" transition="in">
                                      <p:cBhvr additive="repl">
                                        <p:cTn id="549" dur="500"/>
                                        <p:tgtEl>
                                          <p:spTgt spid="434"/>
                                        </p:tgtEl>
                                      </p:cBhvr>
                                    </p:animEffect>
                                  </p:childTnLst>
                                </p:cTn>
                              </p:par>
                              <p:par>
                                <p:cTn id="550" nodeType="withEffect" fill="hold" presetClass="entr" presetID="10">
                                  <p:stCondLst>
                                    <p:cond delay="0"/>
                                  </p:stCondLst>
                                  <p:childTnLst>
                                    <p:set>
                                      <p:cBhvr>
                                        <p:cTn id="551" dur="1" fill="hold">
                                          <p:stCondLst>
                                            <p:cond delay="0"/>
                                          </p:stCondLst>
                                        </p:cTn>
                                        <p:tgtEl>
                                          <p:spTgt spid="433"/>
                                        </p:tgtEl>
                                        <p:attrNameLst>
                                          <p:attrName>style.visibility</p:attrName>
                                        </p:attrNameLst>
                                      </p:cBhvr>
                                      <p:to>
                                        <p:strVal val="visible"/>
                                      </p:to>
                                    </p:set>
                                    <p:animEffect filter="fade" transition="in">
                                      <p:cBhvr additive="repl">
                                        <p:cTn id="552" dur="500"/>
                                        <p:tgtEl>
                                          <p:spTgt spid="433"/>
                                        </p:tgtEl>
                                      </p:cBhvr>
                                    </p:animEffect>
                                  </p:childTnLst>
                                </p:cTn>
                              </p:par>
                              <p:par>
                                <p:cTn id="553" nodeType="withEffect" fill="hold" presetClass="entr" presetID="10">
                                  <p:stCondLst>
                                    <p:cond delay="0"/>
                                  </p:stCondLst>
                                  <p:childTnLst>
                                    <p:set>
                                      <p:cBhvr>
                                        <p:cTn id="554" dur="1" fill="hold">
                                          <p:stCondLst>
                                            <p:cond delay="0"/>
                                          </p:stCondLst>
                                        </p:cTn>
                                        <p:tgtEl>
                                          <p:spTgt spid="435"/>
                                        </p:tgtEl>
                                        <p:attrNameLst>
                                          <p:attrName>style.visibility</p:attrName>
                                        </p:attrNameLst>
                                      </p:cBhvr>
                                      <p:to>
                                        <p:strVal val="visible"/>
                                      </p:to>
                                    </p:set>
                                    <p:animEffect filter="fade" transition="in">
                                      <p:cBhvr additive="repl">
                                        <p:cTn id="555" dur="500"/>
                                        <p:tgtEl>
                                          <p:spTgt spid="435"/>
                                        </p:tgtEl>
                                      </p:cBhvr>
                                    </p:animEffect>
                                  </p:childTnLst>
                                </p:cTn>
                              </p:par>
                              <p:par>
                                <p:cTn id="556" nodeType="withEffect" fill="hold" presetClass="entr" presetID="10">
                                  <p:stCondLst>
                                    <p:cond delay="0"/>
                                  </p:stCondLst>
                                  <p:childTnLst>
                                    <p:set>
                                      <p:cBhvr>
                                        <p:cTn id="557" dur="1" fill="hold">
                                          <p:stCondLst>
                                            <p:cond delay="0"/>
                                          </p:stCondLst>
                                        </p:cTn>
                                        <p:tgtEl>
                                          <p:spTgt spid="436"/>
                                        </p:tgtEl>
                                        <p:attrNameLst>
                                          <p:attrName>style.visibility</p:attrName>
                                        </p:attrNameLst>
                                      </p:cBhvr>
                                      <p:to>
                                        <p:strVal val="visible"/>
                                      </p:to>
                                    </p:set>
                                    <p:animEffect filter="fade" transition="in">
                                      <p:cBhvr additive="repl">
                                        <p:cTn id="558" dur="500"/>
                                        <p:tgtEl>
                                          <p:spTgt spid="436"/>
                                        </p:tgtEl>
                                      </p:cBhvr>
                                    </p:animEffect>
                                  </p:childTnLst>
                                </p:cTn>
                              </p:par>
                              <p:par>
                                <p:cTn id="559" nodeType="withEffect" fill="hold" presetClass="entr" presetID="10">
                                  <p:stCondLst>
                                    <p:cond delay="0"/>
                                  </p:stCondLst>
                                  <p:childTnLst>
                                    <p:set>
                                      <p:cBhvr>
                                        <p:cTn id="560" dur="1" fill="hold">
                                          <p:stCondLst>
                                            <p:cond delay="0"/>
                                          </p:stCondLst>
                                        </p:cTn>
                                        <p:tgtEl>
                                          <p:spTgt spid="437"/>
                                        </p:tgtEl>
                                        <p:attrNameLst>
                                          <p:attrName>style.visibility</p:attrName>
                                        </p:attrNameLst>
                                      </p:cBhvr>
                                      <p:to>
                                        <p:strVal val="visible"/>
                                      </p:to>
                                    </p:set>
                                    <p:animEffect filter="fade" transition="in">
                                      <p:cBhvr additive="repl">
                                        <p:cTn id="561" dur="500"/>
                                        <p:tgtEl>
                                          <p:spTgt spid="437"/>
                                        </p:tgtEl>
                                      </p:cBhvr>
                                    </p:animEffect>
                                  </p:childTnLst>
                                </p:cTn>
                              </p:par>
                              <p:par>
                                <p:cTn id="562" nodeType="withEffect" fill="hold" presetClass="entr" presetID="10">
                                  <p:stCondLst>
                                    <p:cond delay="0"/>
                                  </p:stCondLst>
                                  <p:childTnLst>
                                    <p:set>
                                      <p:cBhvr>
                                        <p:cTn id="563" dur="1" fill="hold">
                                          <p:stCondLst>
                                            <p:cond delay="0"/>
                                          </p:stCondLst>
                                        </p:cTn>
                                        <p:tgtEl>
                                          <p:spTgt spid="438"/>
                                        </p:tgtEl>
                                        <p:attrNameLst>
                                          <p:attrName>style.visibility</p:attrName>
                                        </p:attrNameLst>
                                      </p:cBhvr>
                                      <p:to>
                                        <p:strVal val="visible"/>
                                      </p:to>
                                    </p:set>
                                    <p:animEffect filter="fade" transition="in">
                                      <p:cBhvr additive="repl">
                                        <p:cTn id="564" dur="500"/>
                                        <p:tgtEl>
                                          <p:spTgt spid="438"/>
                                        </p:tgtEl>
                                      </p:cBhvr>
                                    </p:animEffect>
                                  </p:childTnLst>
                                </p:cTn>
                              </p:par>
                              <p:par>
                                <p:cTn id="565" nodeType="withEffect" fill="hold" presetClass="entr" presetID="10">
                                  <p:stCondLst>
                                    <p:cond delay="0"/>
                                  </p:stCondLst>
                                  <p:childTnLst>
                                    <p:set>
                                      <p:cBhvr>
                                        <p:cTn id="566" dur="1" fill="hold">
                                          <p:stCondLst>
                                            <p:cond delay="0"/>
                                          </p:stCondLst>
                                        </p:cTn>
                                        <p:tgtEl>
                                          <p:spTgt spid="439"/>
                                        </p:tgtEl>
                                        <p:attrNameLst>
                                          <p:attrName>style.visibility</p:attrName>
                                        </p:attrNameLst>
                                      </p:cBhvr>
                                      <p:to>
                                        <p:strVal val="visible"/>
                                      </p:to>
                                    </p:set>
                                    <p:animEffect filter="fade" transition="in">
                                      <p:cBhvr additive="repl">
                                        <p:cTn id="567" dur="500"/>
                                        <p:tgtEl>
                                          <p:spTgt spid="439"/>
                                        </p:tgtEl>
                                      </p:cBhvr>
                                    </p:animEffect>
                                  </p:childTnLst>
                                </p:cTn>
                              </p:par>
                              <p:par>
                                <p:cTn id="568" nodeType="withEffect" fill="hold" presetClass="entr" presetID="10">
                                  <p:stCondLst>
                                    <p:cond delay="0"/>
                                  </p:stCondLst>
                                  <p:childTnLst>
                                    <p:set>
                                      <p:cBhvr>
                                        <p:cTn id="569" dur="1" fill="hold">
                                          <p:stCondLst>
                                            <p:cond delay="0"/>
                                          </p:stCondLst>
                                        </p:cTn>
                                        <p:tgtEl>
                                          <p:spTgt spid="440"/>
                                        </p:tgtEl>
                                        <p:attrNameLst>
                                          <p:attrName>style.visibility</p:attrName>
                                        </p:attrNameLst>
                                      </p:cBhvr>
                                      <p:to>
                                        <p:strVal val="visible"/>
                                      </p:to>
                                    </p:set>
                                    <p:animEffect filter="fade" transition="in">
                                      <p:cBhvr additive="repl">
                                        <p:cTn id="570" dur="500"/>
                                        <p:tgtEl>
                                          <p:spTgt spid="440"/>
                                        </p:tgtEl>
                                      </p:cBhvr>
                                    </p:animEffect>
                                  </p:childTnLst>
                                </p:cTn>
                              </p:par>
                              <p:par>
                                <p:cTn id="571" nodeType="withEffect" fill="hold" presetClass="entr" presetID="10">
                                  <p:stCondLst>
                                    <p:cond delay="0"/>
                                  </p:stCondLst>
                                  <p:childTnLst>
                                    <p:set>
                                      <p:cBhvr>
                                        <p:cTn id="572" dur="1" fill="hold">
                                          <p:stCondLst>
                                            <p:cond delay="0"/>
                                          </p:stCondLst>
                                        </p:cTn>
                                        <p:tgtEl>
                                          <p:spTgt spid="441"/>
                                        </p:tgtEl>
                                        <p:attrNameLst>
                                          <p:attrName>style.visibility</p:attrName>
                                        </p:attrNameLst>
                                      </p:cBhvr>
                                      <p:to>
                                        <p:strVal val="visible"/>
                                      </p:to>
                                    </p:set>
                                    <p:animEffect filter="fade" transition="in">
                                      <p:cBhvr additive="repl">
                                        <p:cTn id="573" dur="500"/>
                                        <p:tgtEl>
                                          <p:spTgt spid="441"/>
                                        </p:tgtEl>
                                      </p:cBhvr>
                                    </p:animEffect>
                                  </p:childTnLst>
                                </p:cTn>
                              </p:par>
                            </p:childTnLst>
                          </p:cTn>
                        </p:par>
                      </p:childTnLst>
                    </p:cTn>
                  </p:par>
                  <p:par>
                    <p:cTn id="574" fill="hold">
                      <p:stCondLst>
                        <p:cond delay="indefinite"/>
                      </p:stCondLst>
                      <p:childTnLst>
                        <p:par>
                          <p:cTn id="575" fill="hold">
                            <p:stCondLst>
                              <p:cond delay="0"/>
                            </p:stCondLst>
                            <p:childTnLst>
                              <p:par>
                                <p:cTn id="576" nodeType="clickEffect" fill="hold" presetClass="entr" presetID="10">
                                  <p:stCondLst>
                                    <p:cond delay="0"/>
                                  </p:stCondLst>
                                  <p:childTnLst>
                                    <p:set>
                                      <p:cBhvr>
                                        <p:cTn id="577" dur="1" fill="hold">
                                          <p:stCondLst>
                                            <p:cond delay="0"/>
                                          </p:stCondLst>
                                        </p:cTn>
                                        <p:tgtEl>
                                          <p:spTgt spid="443"/>
                                        </p:tgtEl>
                                        <p:attrNameLst>
                                          <p:attrName>style.visibility</p:attrName>
                                        </p:attrNameLst>
                                      </p:cBhvr>
                                      <p:to>
                                        <p:strVal val="visible"/>
                                      </p:to>
                                    </p:set>
                                    <p:animEffect filter="fade" transition="in">
                                      <p:cBhvr additive="repl">
                                        <p:cTn id="578" dur="500"/>
                                        <p:tgtEl>
                                          <p:spTgt spid="443"/>
                                        </p:tgtEl>
                                      </p:cBhvr>
                                    </p:animEffect>
                                  </p:childTnLst>
                                </p:cTn>
                              </p:par>
                              <p:par>
                                <p:cTn id="579" nodeType="withEffect" fill="hold" presetClass="entr" presetID="10">
                                  <p:stCondLst>
                                    <p:cond delay="0"/>
                                  </p:stCondLst>
                                  <p:childTnLst>
                                    <p:set>
                                      <p:cBhvr>
                                        <p:cTn id="580" dur="1" fill="hold">
                                          <p:stCondLst>
                                            <p:cond delay="0"/>
                                          </p:stCondLst>
                                        </p:cTn>
                                        <p:tgtEl>
                                          <p:spTgt spid="442"/>
                                        </p:tgtEl>
                                        <p:attrNameLst>
                                          <p:attrName>style.visibility</p:attrName>
                                        </p:attrNameLst>
                                      </p:cBhvr>
                                      <p:to>
                                        <p:strVal val="visible"/>
                                      </p:to>
                                    </p:set>
                                    <p:animEffect filter="fade" transition="in">
                                      <p:cBhvr additive="repl">
                                        <p:cTn id="581" dur="500"/>
                                        <p:tgtEl>
                                          <p:spTgt spid="442"/>
                                        </p:tgtEl>
                                      </p:cBhvr>
                                    </p:animEffect>
                                  </p:childTnLst>
                                </p:cTn>
                              </p:par>
                            </p:childTnLst>
                          </p:cTn>
                        </p:par>
                        <p:par>
                          <p:cTn id="582" fill="hold">
                            <p:stCondLst>
                              <p:cond delay="500"/>
                            </p:stCondLst>
                            <p:childTnLst>
                              <p:par>
                                <p:cTn id="583" nodeType="afterEffect" fill="hold" presetClass="entr" presetID="10">
                                  <p:stCondLst>
                                    <p:cond delay="0"/>
                                  </p:stCondLst>
                                  <p:childTnLst>
                                    <p:set>
                                      <p:cBhvr>
                                        <p:cTn id="584" dur="1" fill="hold">
                                          <p:stCondLst>
                                            <p:cond delay="0"/>
                                          </p:stCondLst>
                                        </p:cTn>
                                        <p:tgtEl>
                                          <p:spTgt spid="447"/>
                                        </p:tgtEl>
                                        <p:attrNameLst>
                                          <p:attrName>style.visibility</p:attrName>
                                        </p:attrNameLst>
                                      </p:cBhvr>
                                      <p:to>
                                        <p:strVal val="visible"/>
                                      </p:to>
                                    </p:set>
                                    <p:animEffect filter="fade" transition="in">
                                      <p:cBhvr additive="repl">
                                        <p:cTn id="585" dur="500"/>
                                        <p:tgtEl>
                                          <p:spTgt spid="447"/>
                                        </p:tgtEl>
                                      </p:cBhvr>
                                    </p:animEffect>
                                  </p:childTnLst>
                                </p:cTn>
                              </p:par>
                              <p:par>
                                <p:cTn id="586" nodeType="withEffect" fill="hold" presetClass="entr" presetID="10">
                                  <p:stCondLst>
                                    <p:cond delay="0"/>
                                  </p:stCondLst>
                                  <p:childTnLst>
                                    <p:set>
                                      <p:cBhvr>
                                        <p:cTn id="587" dur="1" fill="hold">
                                          <p:stCondLst>
                                            <p:cond delay="0"/>
                                          </p:stCondLst>
                                        </p:cTn>
                                        <p:tgtEl>
                                          <p:spTgt spid="446"/>
                                        </p:tgtEl>
                                        <p:attrNameLst>
                                          <p:attrName>style.visibility</p:attrName>
                                        </p:attrNameLst>
                                      </p:cBhvr>
                                      <p:to>
                                        <p:strVal val="visible"/>
                                      </p:to>
                                    </p:set>
                                    <p:animEffect filter="fade" transition="in">
                                      <p:cBhvr additive="repl">
                                        <p:cTn id="588" dur="500"/>
                                        <p:tgtEl>
                                          <p:spTgt spid="4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Ring Signatures &amp; RingCT</a:t>
            </a:r>
            <a:endParaRPr b="0" lang="en-US" sz="1800" spc="-1" strike="noStrike">
              <a:solidFill>
                <a:srgbClr val="000000"/>
              </a:solidFill>
              <a:uFill>
                <a:solidFill>
                  <a:srgbClr val="ffffff"/>
                </a:solidFill>
              </a:uFill>
              <a:latin typeface="Calibri"/>
            </a:endParaRPr>
          </a:p>
        </p:txBody>
      </p:sp>
      <p:sp>
        <p:nvSpPr>
          <p:cNvPr id="453" name="CustomShape 2"/>
          <p:cNvSpPr/>
          <p:nvPr/>
        </p:nvSpPr>
        <p:spPr>
          <a:xfrm>
            <a:off x="567360" y="25135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a:t>
            </a:r>
            <a:endParaRPr b="0" lang="en-US" sz="1800" spc="-1" strike="noStrike">
              <a:solidFill>
                <a:srgbClr val="000000"/>
              </a:solidFill>
              <a:uFill>
                <a:solidFill>
                  <a:srgbClr val="ffffff"/>
                </a:solidFill>
              </a:uFill>
              <a:latin typeface="Arial"/>
            </a:endParaRPr>
          </a:p>
        </p:txBody>
      </p:sp>
      <p:sp>
        <p:nvSpPr>
          <p:cNvPr id="454" name="CustomShape 3"/>
          <p:cNvSpPr/>
          <p:nvPr/>
        </p:nvSpPr>
        <p:spPr>
          <a:xfrm>
            <a:off x="567360" y="312012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a:t>
            </a:r>
            <a:endParaRPr b="0" lang="en-US" sz="1800" spc="-1" strike="noStrike">
              <a:solidFill>
                <a:srgbClr val="000000"/>
              </a:solidFill>
              <a:uFill>
                <a:solidFill>
                  <a:srgbClr val="ffffff"/>
                </a:solidFill>
              </a:uFill>
              <a:latin typeface="Arial"/>
            </a:endParaRPr>
          </a:p>
        </p:txBody>
      </p:sp>
      <p:sp>
        <p:nvSpPr>
          <p:cNvPr id="455" name="CustomShape 4"/>
          <p:cNvSpPr/>
          <p:nvPr/>
        </p:nvSpPr>
        <p:spPr>
          <a:xfrm>
            <a:off x="567360" y="372636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a:t>
            </a:r>
            <a:endParaRPr b="0" lang="en-US" sz="1800" spc="-1" strike="noStrike">
              <a:solidFill>
                <a:srgbClr val="000000"/>
              </a:solidFill>
              <a:uFill>
                <a:solidFill>
                  <a:srgbClr val="ffffff"/>
                </a:solidFill>
              </a:uFill>
              <a:latin typeface="Arial"/>
            </a:endParaRPr>
          </a:p>
        </p:txBody>
      </p:sp>
      <p:sp>
        <p:nvSpPr>
          <p:cNvPr id="456" name="CustomShape 5"/>
          <p:cNvSpPr/>
          <p:nvPr/>
        </p:nvSpPr>
        <p:spPr>
          <a:xfrm>
            <a:off x="567360" y="43279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a:t>
            </a:r>
            <a:endParaRPr b="0" lang="en-US" sz="1800" spc="-1" strike="noStrike">
              <a:solidFill>
                <a:srgbClr val="000000"/>
              </a:solidFill>
              <a:uFill>
                <a:solidFill>
                  <a:srgbClr val="ffffff"/>
                </a:solidFill>
              </a:uFill>
              <a:latin typeface="Arial"/>
            </a:endParaRPr>
          </a:p>
        </p:txBody>
      </p:sp>
      <p:sp>
        <p:nvSpPr>
          <p:cNvPr id="457" name="CustomShape 6"/>
          <p:cNvSpPr/>
          <p:nvPr/>
        </p:nvSpPr>
        <p:spPr>
          <a:xfrm>
            <a:off x="567360" y="49345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a:t>
            </a:r>
            <a:endParaRPr b="0" lang="en-US" sz="1800" spc="-1" strike="noStrike">
              <a:solidFill>
                <a:srgbClr val="000000"/>
              </a:solidFill>
              <a:uFill>
                <a:solidFill>
                  <a:srgbClr val="ffffff"/>
                </a:solidFill>
              </a:uFill>
              <a:latin typeface="Arial"/>
            </a:endParaRPr>
          </a:p>
        </p:txBody>
      </p:sp>
      <p:sp>
        <p:nvSpPr>
          <p:cNvPr id="458" name="CustomShape 7"/>
          <p:cNvSpPr/>
          <p:nvPr/>
        </p:nvSpPr>
        <p:spPr>
          <a:xfrm>
            <a:off x="567360" y="554112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a:t>
            </a:r>
            <a:endParaRPr b="0" lang="en-US" sz="1800" spc="-1" strike="noStrike">
              <a:solidFill>
                <a:srgbClr val="000000"/>
              </a:solidFill>
              <a:uFill>
                <a:solidFill>
                  <a:srgbClr val="ffffff"/>
                </a:solidFill>
              </a:uFill>
              <a:latin typeface="Arial"/>
            </a:endParaRPr>
          </a:p>
        </p:txBody>
      </p:sp>
      <p:sp>
        <p:nvSpPr>
          <p:cNvPr id="459" name="CustomShape 8"/>
          <p:cNvSpPr/>
          <p:nvPr/>
        </p:nvSpPr>
        <p:spPr>
          <a:xfrm>
            <a:off x="1261800" y="1858680"/>
            <a:ext cx="13348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ENTRÉES</a:t>
            </a:r>
            <a:endParaRPr b="0" lang="en-US" sz="1800" spc="-1" strike="noStrike">
              <a:solidFill>
                <a:srgbClr val="000000"/>
              </a:solidFill>
              <a:uFill>
                <a:solidFill>
                  <a:srgbClr val="ffffff"/>
                </a:solidFill>
              </a:uFill>
              <a:latin typeface="Arial"/>
            </a:endParaRPr>
          </a:p>
        </p:txBody>
      </p:sp>
      <p:sp>
        <p:nvSpPr>
          <p:cNvPr id="460" name="CustomShape 9"/>
          <p:cNvSpPr/>
          <p:nvPr/>
        </p:nvSpPr>
        <p:spPr>
          <a:xfrm>
            <a:off x="5155200" y="386676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1" name="CustomShape 10"/>
          <p:cNvSpPr/>
          <p:nvPr/>
        </p:nvSpPr>
        <p:spPr>
          <a:xfrm>
            <a:off x="6215400" y="386280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2" name="CustomShape 11"/>
          <p:cNvSpPr/>
          <p:nvPr/>
        </p:nvSpPr>
        <p:spPr>
          <a:xfrm>
            <a:off x="4095000" y="386676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3" name="CustomShape 12"/>
          <p:cNvSpPr/>
          <p:nvPr/>
        </p:nvSpPr>
        <p:spPr>
          <a:xfrm>
            <a:off x="7275600" y="386280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4" name="CustomShape 13"/>
          <p:cNvSpPr/>
          <p:nvPr/>
        </p:nvSpPr>
        <p:spPr>
          <a:xfrm>
            <a:off x="8335440" y="386280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5" name="CustomShape 14"/>
          <p:cNvSpPr/>
          <p:nvPr/>
        </p:nvSpPr>
        <p:spPr>
          <a:xfrm>
            <a:off x="9395640" y="386280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466" name="CustomShape 15"/>
          <p:cNvSpPr/>
          <p:nvPr/>
        </p:nvSpPr>
        <p:spPr>
          <a:xfrm>
            <a:off x="4095000" y="3619080"/>
            <a:ext cx="940680" cy="94068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467" name="CustomShape 16"/>
          <p:cNvSpPr/>
          <p:nvPr/>
        </p:nvSpPr>
        <p:spPr>
          <a:xfrm>
            <a:off x="5155200" y="361908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468" name="CustomShape 17"/>
          <p:cNvSpPr/>
          <p:nvPr/>
        </p:nvSpPr>
        <p:spPr>
          <a:xfrm>
            <a:off x="6215400" y="3619080"/>
            <a:ext cx="940680" cy="94068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469" name="CustomShape 18"/>
          <p:cNvSpPr/>
          <p:nvPr/>
        </p:nvSpPr>
        <p:spPr>
          <a:xfrm>
            <a:off x="7275600" y="361908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470" name="CustomShape 19"/>
          <p:cNvSpPr/>
          <p:nvPr/>
        </p:nvSpPr>
        <p:spPr>
          <a:xfrm>
            <a:off x="8335440" y="361908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471" name="CustomShape 20"/>
          <p:cNvSpPr/>
          <p:nvPr/>
        </p:nvSpPr>
        <p:spPr>
          <a:xfrm>
            <a:off x="9395640" y="3619080"/>
            <a:ext cx="940680" cy="94068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472" name="CustomShape 21"/>
          <p:cNvSpPr/>
          <p:nvPr/>
        </p:nvSpPr>
        <p:spPr>
          <a:xfrm>
            <a:off x="10455840" y="361908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473" name="Line 22"/>
          <p:cNvSpPr/>
          <p:nvPr/>
        </p:nvSpPr>
        <p:spPr>
          <a:xfrm>
            <a:off x="3290400" y="3384360"/>
            <a:ext cx="7635960" cy="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74" name="Line 23"/>
          <p:cNvSpPr/>
          <p:nvPr/>
        </p:nvSpPr>
        <p:spPr>
          <a:xfrm flipV="1">
            <a:off x="9861840" y="338436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75" name="Line 24"/>
          <p:cNvSpPr/>
          <p:nvPr/>
        </p:nvSpPr>
        <p:spPr>
          <a:xfrm flipV="1">
            <a:off x="6703200" y="338436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76" name="Line 25"/>
          <p:cNvSpPr/>
          <p:nvPr/>
        </p:nvSpPr>
        <p:spPr>
          <a:xfrm flipV="1">
            <a:off x="4579560" y="338436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77" name="CustomShape 26"/>
          <p:cNvSpPr/>
          <p:nvPr/>
        </p:nvSpPr>
        <p:spPr>
          <a:xfrm>
            <a:off x="10086120" y="3067560"/>
            <a:ext cx="170820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Plus nouveau</a:t>
            </a:r>
            <a:endParaRPr b="0" lang="en-US" sz="1800" spc="-1" strike="noStrike">
              <a:solidFill>
                <a:srgbClr val="000000"/>
              </a:solidFill>
              <a:uFill>
                <a:solidFill>
                  <a:srgbClr val="ffffff"/>
                </a:solidFill>
              </a:uFill>
              <a:latin typeface="Arial"/>
            </a:endParaRPr>
          </a:p>
        </p:txBody>
      </p:sp>
      <p:sp>
        <p:nvSpPr>
          <p:cNvPr id="478" name="CustomShape 27"/>
          <p:cNvSpPr/>
          <p:nvPr/>
        </p:nvSpPr>
        <p:spPr>
          <a:xfrm>
            <a:off x="3667320" y="3067560"/>
            <a:ext cx="13377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Plus vieux</a:t>
            </a:r>
            <a:endParaRPr b="0" lang="en-US" sz="1800" spc="-1" strike="noStrike">
              <a:solidFill>
                <a:srgbClr val="000000"/>
              </a:solidFill>
              <a:uFill>
                <a:solidFill>
                  <a:srgbClr val="ffffff"/>
                </a:solidFill>
              </a:uFill>
              <a:latin typeface="Arial"/>
            </a:endParaRPr>
          </a:p>
        </p:txBody>
      </p:sp>
      <p:sp>
        <p:nvSpPr>
          <p:cNvPr id="479" name="CustomShape 28"/>
          <p:cNvSpPr/>
          <p:nvPr/>
        </p:nvSpPr>
        <p:spPr>
          <a:xfrm>
            <a:off x="3642120" y="4557600"/>
            <a:ext cx="184680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Transaction de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 </a:t>
            </a:r>
            <a:r>
              <a:rPr b="0" lang="en-US" sz="1800" spc="-1" strike="noStrike">
                <a:solidFill>
                  <a:srgbClr val="000000"/>
                </a:solidFill>
                <a:uFill>
                  <a:solidFill>
                    <a:srgbClr val="ffffff"/>
                  </a:solidFill>
                </a:uFill>
                <a:latin typeface="Calibri"/>
              </a:rPr>
              <a:t>CoinBase</a:t>
            </a:r>
            <a:endParaRPr b="0" lang="en-US" sz="1800" spc="-1" strike="noStrike">
              <a:solidFill>
                <a:srgbClr val="000000"/>
              </a:solidFill>
              <a:uFill>
                <a:solidFill>
                  <a:srgbClr val="ffffff"/>
                </a:solidFill>
              </a:uFill>
              <a:latin typeface="Arial"/>
            </a:endParaRPr>
          </a:p>
        </p:txBody>
      </p:sp>
      <p:sp>
        <p:nvSpPr>
          <p:cNvPr id="480" name="CustomShape 29"/>
          <p:cNvSpPr/>
          <p:nvPr/>
        </p:nvSpPr>
        <p:spPr>
          <a:xfrm>
            <a:off x="6137640" y="4565160"/>
            <a:ext cx="109692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La vraie</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Entrée</a:t>
            </a:r>
            <a:endParaRPr b="0" lang="en-US" sz="1800" spc="-1" strike="noStrike">
              <a:solidFill>
                <a:srgbClr val="000000"/>
              </a:solidFill>
              <a:uFill>
                <a:solidFill>
                  <a:srgbClr val="ffffff"/>
                </a:solidFill>
              </a:uFill>
              <a:latin typeface="Arial"/>
            </a:endParaRPr>
          </a:p>
        </p:txBody>
      </p:sp>
      <p:sp>
        <p:nvSpPr>
          <p:cNvPr id="481" name="CustomShape 30"/>
          <p:cNvSpPr/>
          <p:nvPr/>
        </p:nvSpPr>
        <p:spPr>
          <a:xfrm>
            <a:off x="9097560" y="4565160"/>
            <a:ext cx="152820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Une Entrée </a:t>
            </a:r>
            <a:endParaRPr b="0" lang="en-US" sz="1800" spc="-1" strike="noStrike">
              <a:solidFill>
                <a:srgbClr val="000000"/>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Calibri"/>
              </a:rPr>
              <a:t>emrpunté</a:t>
            </a:r>
            <a:endParaRPr b="0" lang="en-US" sz="1800" spc="-1" strike="noStrike">
              <a:solidFill>
                <a:srgbClr val="000000"/>
              </a:solidFill>
              <a:uFill>
                <a:solidFill>
                  <a:srgbClr val="ffffff"/>
                </a:solidFill>
              </a:uFill>
              <a:latin typeface="Arial"/>
            </a:endParaRPr>
          </a:p>
        </p:txBody>
      </p:sp>
    </p:spTree>
  </p:cSld>
  <p:timing>
    <p:tnLst>
      <p:par>
        <p:cTn id="589" dur="indefinite" restart="never" nodeType="tmRoot">
          <p:childTnLst>
            <p:seq>
              <p:cTn id="590" dur="indefinite" nodeType="mainSeq">
                <p:childTnLst>
                  <p:par>
                    <p:cTn id="591" fill="hold">
                      <p:stCondLst>
                        <p:cond delay="0"/>
                      </p:stCondLst>
                      <p:childTnLst>
                        <p:par>
                          <p:cTn id="592" fill="hold">
                            <p:stCondLst>
                              <p:cond delay="0"/>
                            </p:stCondLst>
                            <p:childTnLst>
                              <p:par>
                                <p:cTn id="593" nodeType="afterEffect" fill="hold" presetClass="entr" presetID="10">
                                  <p:stCondLst>
                                    <p:cond delay="0"/>
                                  </p:stCondLst>
                                  <p:childTnLst>
                                    <p:set>
                                      <p:cBhvr>
                                        <p:cTn id="594" dur="1" fill="hold">
                                          <p:stCondLst>
                                            <p:cond delay="0"/>
                                          </p:stCondLst>
                                        </p:cTn>
                                        <p:tgtEl>
                                          <p:spTgt spid="453"/>
                                        </p:tgtEl>
                                        <p:attrNameLst>
                                          <p:attrName>style.visibility</p:attrName>
                                        </p:attrNameLst>
                                      </p:cBhvr>
                                      <p:to>
                                        <p:strVal val="visible"/>
                                      </p:to>
                                    </p:set>
                                    <p:animEffect filter="fade" transition="in">
                                      <p:cBhvr additive="repl">
                                        <p:cTn id="595" dur="500"/>
                                        <p:tgtEl>
                                          <p:spTgt spid="453"/>
                                        </p:tgtEl>
                                      </p:cBhvr>
                                    </p:animEffect>
                                  </p:childTnLst>
                                </p:cTn>
                              </p:par>
                              <p:par>
                                <p:cTn id="596" nodeType="withEffect" fill="hold" presetClass="entr" presetID="10">
                                  <p:stCondLst>
                                    <p:cond delay="0"/>
                                  </p:stCondLst>
                                  <p:childTnLst>
                                    <p:set>
                                      <p:cBhvr>
                                        <p:cTn id="597" dur="1" fill="hold">
                                          <p:stCondLst>
                                            <p:cond delay="0"/>
                                          </p:stCondLst>
                                        </p:cTn>
                                        <p:tgtEl>
                                          <p:spTgt spid="454"/>
                                        </p:tgtEl>
                                        <p:attrNameLst>
                                          <p:attrName>style.visibility</p:attrName>
                                        </p:attrNameLst>
                                      </p:cBhvr>
                                      <p:to>
                                        <p:strVal val="visible"/>
                                      </p:to>
                                    </p:set>
                                    <p:animEffect filter="fade" transition="in">
                                      <p:cBhvr additive="repl">
                                        <p:cTn id="598" dur="500"/>
                                        <p:tgtEl>
                                          <p:spTgt spid="454"/>
                                        </p:tgtEl>
                                      </p:cBhvr>
                                    </p:animEffect>
                                  </p:childTnLst>
                                </p:cTn>
                              </p:par>
                              <p:par>
                                <p:cTn id="599" nodeType="withEffect" fill="hold" presetClass="entr" presetID="10">
                                  <p:stCondLst>
                                    <p:cond delay="0"/>
                                  </p:stCondLst>
                                  <p:childTnLst>
                                    <p:set>
                                      <p:cBhvr>
                                        <p:cTn id="600" dur="1" fill="hold">
                                          <p:stCondLst>
                                            <p:cond delay="0"/>
                                          </p:stCondLst>
                                        </p:cTn>
                                        <p:tgtEl>
                                          <p:spTgt spid="455"/>
                                        </p:tgtEl>
                                        <p:attrNameLst>
                                          <p:attrName>style.visibility</p:attrName>
                                        </p:attrNameLst>
                                      </p:cBhvr>
                                      <p:to>
                                        <p:strVal val="visible"/>
                                      </p:to>
                                    </p:set>
                                    <p:animEffect filter="fade" transition="in">
                                      <p:cBhvr additive="repl">
                                        <p:cTn id="601" dur="500"/>
                                        <p:tgtEl>
                                          <p:spTgt spid="455"/>
                                        </p:tgtEl>
                                      </p:cBhvr>
                                    </p:animEffect>
                                  </p:childTnLst>
                                </p:cTn>
                              </p:par>
                              <p:par>
                                <p:cTn id="602" nodeType="withEffect" fill="hold" presetClass="entr" presetID="10">
                                  <p:stCondLst>
                                    <p:cond delay="0"/>
                                  </p:stCondLst>
                                  <p:childTnLst>
                                    <p:set>
                                      <p:cBhvr>
                                        <p:cTn id="603" dur="1" fill="hold">
                                          <p:stCondLst>
                                            <p:cond delay="0"/>
                                          </p:stCondLst>
                                        </p:cTn>
                                        <p:tgtEl>
                                          <p:spTgt spid="456"/>
                                        </p:tgtEl>
                                        <p:attrNameLst>
                                          <p:attrName>style.visibility</p:attrName>
                                        </p:attrNameLst>
                                      </p:cBhvr>
                                      <p:to>
                                        <p:strVal val="visible"/>
                                      </p:to>
                                    </p:set>
                                    <p:animEffect filter="fade" transition="in">
                                      <p:cBhvr additive="repl">
                                        <p:cTn id="604" dur="500"/>
                                        <p:tgtEl>
                                          <p:spTgt spid="456"/>
                                        </p:tgtEl>
                                      </p:cBhvr>
                                    </p:animEffect>
                                  </p:childTnLst>
                                </p:cTn>
                              </p:par>
                              <p:par>
                                <p:cTn id="605" nodeType="withEffect" fill="hold" presetClass="entr" presetID="10">
                                  <p:stCondLst>
                                    <p:cond delay="0"/>
                                  </p:stCondLst>
                                  <p:childTnLst>
                                    <p:set>
                                      <p:cBhvr>
                                        <p:cTn id="606" dur="1" fill="hold">
                                          <p:stCondLst>
                                            <p:cond delay="0"/>
                                          </p:stCondLst>
                                        </p:cTn>
                                        <p:tgtEl>
                                          <p:spTgt spid="457"/>
                                        </p:tgtEl>
                                        <p:attrNameLst>
                                          <p:attrName>style.visibility</p:attrName>
                                        </p:attrNameLst>
                                      </p:cBhvr>
                                      <p:to>
                                        <p:strVal val="visible"/>
                                      </p:to>
                                    </p:set>
                                    <p:animEffect filter="fade" transition="in">
                                      <p:cBhvr additive="repl">
                                        <p:cTn id="607" dur="500"/>
                                        <p:tgtEl>
                                          <p:spTgt spid="457"/>
                                        </p:tgtEl>
                                      </p:cBhvr>
                                    </p:animEffect>
                                  </p:childTnLst>
                                </p:cTn>
                              </p:par>
                              <p:par>
                                <p:cTn id="608" nodeType="withEffect" fill="hold" presetClass="entr" presetID="10">
                                  <p:stCondLst>
                                    <p:cond delay="0"/>
                                  </p:stCondLst>
                                  <p:childTnLst>
                                    <p:set>
                                      <p:cBhvr>
                                        <p:cTn id="609" dur="1" fill="hold">
                                          <p:stCondLst>
                                            <p:cond delay="0"/>
                                          </p:stCondLst>
                                        </p:cTn>
                                        <p:tgtEl>
                                          <p:spTgt spid="458"/>
                                        </p:tgtEl>
                                        <p:attrNameLst>
                                          <p:attrName>style.visibility</p:attrName>
                                        </p:attrNameLst>
                                      </p:cBhvr>
                                      <p:to>
                                        <p:strVal val="visible"/>
                                      </p:to>
                                    </p:set>
                                    <p:animEffect filter="fade" transition="in">
                                      <p:cBhvr additive="repl">
                                        <p:cTn id="610" dur="500"/>
                                        <p:tgtEl>
                                          <p:spTgt spid="458"/>
                                        </p:tgtEl>
                                      </p:cBhvr>
                                    </p:animEffect>
                                  </p:childTnLst>
                                </p:cTn>
                              </p:par>
                              <p:par>
                                <p:cTn id="611" nodeType="withEffect" fill="hold" presetClass="entr" presetID="10">
                                  <p:stCondLst>
                                    <p:cond delay="0"/>
                                  </p:stCondLst>
                                  <p:childTnLst>
                                    <p:set>
                                      <p:cBhvr>
                                        <p:cTn id="612" dur="1" fill="hold">
                                          <p:stCondLst>
                                            <p:cond delay="0"/>
                                          </p:stCondLst>
                                        </p:cTn>
                                        <p:tgtEl>
                                          <p:spTgt spid="459"/>
                                        </p:tgtEl>
                                        <p:attrNameLst>
                                          <p:attrName>style.visibility</p:attrName>
                                        </p:attrNameLst>
                                      </p:cBhvr>
                                      <p:to>
                                        <p:strVal val="visible"/>
                                      </p:to>
                                    </p:set>
                                    <p:animEffect filter="fade" transition="in">
                                      <p:cBhvr additive="repl">
                                        <p:cTn id="613" dur="500"/>
                                        <p:tgtEl>
                                          <p:spTgt spid="459"/>
                                        </p:tgtEl>
                                      </p:cBhvr>
                                    </p:animEffect>
                                  </p:childTnLst>
                                </p:cTn>
                              </p:par>
                            </p:childTnLst>
                          </p:cTn>
                        </p:par>
                        <p:par>
                          <p:cTn id="614" fill="hold">
                            <p:stCondLst>
                              <p:cond delay="500"/>
                            </p:stCondLst>
                            <p:childTnLst>
                              <p:par>
                                <p:cTn id="615" nodeType="afterEffect" fill="hold" presetClass="entr" presetID="22" presetSubtype="8">
                                  <p:stCondLst>
                                    <p:cond delay="0"/>
                                  </p:stCondLst>
                                  <p:childTnLst>
                                    <p:set>
                                      <p:cBhvr>
                                        <p:cTn id="616" dur="1" fill="hold">
                                          <p:stCondLst>
                                            <p:cond delay="0"/>
                                          </p:stCondLst>
                                        </p:cTn>
                                        <p:tgtEl>
                                          <p:spTgt spid="-1"/>
                                        </p:tgtEl>
                                        <p:attrNameLst>
                                          <p:attrName>style.visibility</p:attrName>
                                        </p:attrNameLst>
                                      </p:cBhvr>
                                      <p:to>
                                        <p:strVal val="visible"/>
                                      </p:to>
                                    </p:set>
                                    <p:animEffect filter="wipe(left)" transition="in">
                                      <p:cBhvr additive="repl">
                                        <p:cTn id="617" dur="500"/>
                                        <p:tgtEl>
                                          <p:spTgt spid="-1"/>
                                        </p:tgtEl>
                                      </p:cBhvr>
                                    </p:animEffect>
                                  </p:childTnLst>
                                </p:cTn>
                              </p:par>
                            </p:childTnLst>
                          </p:cTn>
                        </p:par>
                      </p:childTnLst>
                    </p:cTn>
                  </p:par>
                  <p:par>
                    <p:cTn id="618" fill="hold">
                      <p:stCondLst>
                        <p:cond delay="indefinite"/>
                      </p:stCondLst>
                      <p:childTnLst>
                        <p:par>
                          <p:cTn id="619" fill="hold">
                            <p:stCondLst>
                              <p:cond delay="0"/>
                            </p:stCondLst>
                            <p:childTnLst>
                              <p:par>
                                <p:cTn id="620" nodeType="clickEffect" fill="hold" presetClass="entr" presetID="10">
                                  <p:stCondLst>
                                    <p:cond delay="0"/>
                                  </p:stCondLst>
                                  <p:childTnLst>
                                    <p:set>
                                      <p:cBhvr>
                                        <p:cTn id="621" dur="1" fill="hold">
                                          <p:stCondLst>
                                            <p:cond delay="0"/>
                                          </p:stCondLst>
                                        </p:cTn>
                                        <p:tgtEl>
                                          <p:spTgt spid="479"/>
                                        </p:tgtEl>
                                        <p:attrNameLst>
                                          <p:attrName>style.visibility</p:attrName>
                                        </p:attrNameLst>
                                      </p:cBhvr>
                                      <p:to>
                                        <p:strVal val="visible"/>
                                      </p:to>
                                    </p:set>
                                    <p:animEffect filter="fade" transition="in">
                                      <p:cBhvr additive="repl">
                                        <p:cTn id="622" dur="500"/>
                                        <p:tgtEl>
                                          <p:spTgt spid="479"/>
                                        </p:tgtEl>
                                      </p:cBhvr>
                                    </p:animEffec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0">
                                  <p:stCondLst>
                                    <p:cond delay="0"/>
                                  </p:stCondLst>
                                  <p:childTnLst>
                                    <p:set>
                                      <p:cBhvr>
                                        <p:cTn id="626" dur="1" fill="hold">
                                          <p:stCondLst>
                                            <p:cond delay="0"/>
                                          </p:stCondLst>
                                        </p:cTn>
                                        <p:tgtEl>
                                          <p:spTgt spid="480"/>
                                        </p:tgtEl>
                                        <p:attrNameLst>
                                          <p:attrName>style.visibility</p:attrName>
                                        </p:attrNameLst>
                                      </p:cBhvr>
                                      <p:to>
                                        <p:strVal val="visible"/>
                                      </p:to>
                                    </p:set>
                                    <p:animEffect filter="fade" transition="in">
                                      <p:cBhvr additive="repl">
                                        <p:cTn id="627" dur="500"/>
                                        <p:tgtEl>
                                          <p:spTgt spid="480"/>
                                        </p:tgtEl>
                                      </p:cBhvr>
                                    </p:animEffect>
                                  </p:childTnLst>
                                </p:cTn>
                              </p:par>
                            </p:childTnLst>
                          </p:cTn>
                        </p:par>
                      </p:childTnLst>
                    </p:cTn>
                  </p:par>
                  <p:par>
                    <p:cTn id="628" fill="hold">
                      <p:stCondLst>
                        <p:cond delay="indefinite"/>
                      </p:stCondLst>
                      <p:childTnLst>
                        <p:par>
                          <p:cTn id="629" fill="hold">
                            <p:stCondLst>
                              <p:cond delay="0"/>
                            </p:stCondLst>
                            <p:childTnLst>
                              <p:par>
                                <p:cTn id="630" nodeType="clickEffect" fill="hold" presetClass="entr" presetID="10">
                                  <p:stCondLst>
                                    <p:cond delay="0"/>
                                  </p:stCondLst>
                                  <p:childTnLst>
                                    <p:set>
                                      <p:cBhvr>
                                        <p:cTn id="631" dur="1" fill="hold">
                                          <p:stCondLst>
                                            <p:cond delay="0"/>
                                          </p:stCondLst>
                                        </p:cTn>
                                        <p:tgtEl>
                                          <p:spTgt spid="481"/>
                                        </p:tgtEl>
                                        <p:attrNameLst>
                                          <p:attrName>style.visibility</p:attrName>
                                        </p:attrNameLst>
                                      </p:cBhvr>
                                      <p:to>
                                        <p:strVal val="visible"/>
                                      </p:to>
                                    </p:set>
                                    <p:animEffect filter="fade" transition="in">
                                      <p:cBhvr additive="repl">
                                        <p:cTn id="632" dur="500"/>
                                        <p:tgtEl>
                                          <p:spTgt spid="4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Comment les entrées sont choisie</a:t>
            </a:r>
            <a:endParaRPr b="0" lang="en-US" sz="1800" spc="-1" strike="noStrike">
              <a:solidFill>
                <a:srgbClr val="000000"/>
              </a:solidFill>
              <a:uFill>
                <a:solidFill>
                  <a:srgbClr val="ffffff"/>
                </a:solidFill>
              </a:uFill>
              <a:latin typeface="Calibri"/>
            </a:endParaRPr>
          </a:p>
        </p:txBody>
      </p:sp>
      <p:sp>
        <p:nvSpPr>
          <p:cNvPr id="483" name="CustomShape 2"/>
          <p:cNvSpPr/>
          <p:nvPr/>
        </p:nvSpPr>
        <p:spPr>
          <a:xfrm>
            <a:off x="838080" y="3379320"/>
            <a:ext cx="10515240" cy="768240"/>
          </a:xfrm>
          <a:prstGeom prst="rect">
            <a:avLst/>
          </a:prstGeom>
          <a:solidFill>
            <a:srgbClr val="548235">
              <a:alpha val="6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000000"/>
                </a:solidFill>
                <a:uFill>
                  <a:solidFill>
                    <a:srgbClr val="ffffff"/>
                  </a:solidFill>
                </a:uFill>
                <a:latin typeface="Calibri"/>
              </a:rPr>
              <a:t>AU DÉJEUNER</a:t>
            </a:r>
            <a:endParaRPr b="0" lang="en-US" sz="1800" spc="-1" strike="noStrike">
              <a:solidFill>
                <a:srgbClr val="000000"/>
              </a:solidFill>
              <a:uFill>
                <a:solidFill>
                  <a:srgbClr val="ffffff"/>
                </a:solidFill>
              </a:uFill>
              <a:latin typeface="Arial"/>
            </a:endParaRPr>
          </a:p>
        </p:txBody>
      </p:sp>
      <p:sp>
        <p:nvSpPr>
          <p:cNvPr id="484" name="CustomShape 3"/>
          <p:cNvSpPr/>
          <p:nvPr/>
        </p:nvSpPr>
        <p:spPr>
          <a:xfrm>
            <a:off x="838080" y="4147920"/>
            <a:ext cx="10515240" cy="768240"/>
          </a:xfrm>
          <a:prstGeom prst="rect">
            <a:avLst/>
          </a:prstGeom>
          <a:gradFill>
            <a:gsLst>
              <a:gs pos="0">
                <a:schemeClr val="accent6">
                  <a:lumMod val="20000"/>
                  <a:lumOff val="80000"/>
                </a:schemeClr>
              </a:gs>
              <a:gs pos="91000">
                <a:srgbClr val="548235"/>
              </a:gs>
              <a:gs pos="100000">
                <a:srgbClr val="548235"/>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000000"/>
                </a:solidFill>
                <a:uFill>
                  <a:solidFill>
                    <a:srgbClr val="ffffff"/>
                  </a:solidFill>
                </a:uFill>
                <a:latin typeface="Calibri"/>
              </a:rPr>
              <a:t>COURANT (IMPROVED TRIANGULAR DISTRIBUTION)</a:t>
            </a:r>
            <a:endParaRPr b="0" lang="en-US" sz="1800" spc="-1" strike="noStrike">
              <a:solidFill>
                <a:srgbClr val="000000"/>
              </a:solidFill>
              <a:uFill>
                <a:solidFill>
                  <a:srgbClr val="ffffff"/>
                </a:solidFill>
              </a:uFill>
              <a:latin typeface="Arial"/>
            </a:endParaRPr>
          </a:p>
        </p:txBody>
      </p:sp>
      <p:sp>
        <p:nvSpPr>
          <p:cNvPr id="485" name="CustomShape 4"/>
          <p:cNvSpPr/>
          <p:nvPr/>
        </p:nvSpPr>
        <p:spPr>
          <a:xfrm>
            <a:off x="838080" y="4916520"/>
            <a:ext cx="10515240" cy="768240"/>
          </a:xfrm>
          <a:prstGeom prst="rect">
            <a:avLst/>
          </a:prstGeom>
          <a:gradFill>
            <a:gsLst>
              <a:gs pos="0">
                <a:schemeClr val="accent6">
                  <a:lumMod val="20000"/>
                  <a:lumOff val="80000"/>
                </a:schemeClr>
              </a:gs>
              <a:gs pos="70000">
                <a:srgbClr val="9bb987"/>
              </a:gs>
              <a:gs pos="96000">
                <a:srgbClr val="548235"/>
              </a:gs>
              <a:gs pos="100000">
                <a:srgbClr val="548235"/>
              </a:gs>
            </a:gsLst>
            <a:lin ang="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000000"/>
                </a:solidFill>
                <a:uFill>
                  <a:solidFill>
                    <a:srgbClr val="ffffff"/>
                  </a:solidFill>
                </a:uFill>
                <a:latin typeface="Calibri"/>
              </a:rPr>
              <a:t>IDÉALISTE</a:t>
            </a:r>
            <a:endParaRPr b="0" lang="en-US" sz="1800" spc="-1" strike="noStrike">
              <a:solidFill>
                <a:srgbClr val="000000"/>
              </a:solidFill>
              <a:uFill>
                <a:solidFill>
                  <a:srgbClr val="ffffff"/>
                </a:solidFill>
              </a:uFill>
              <a:latin typeface="Arial"/>
            </a:endParaRPr>
          </a:p>
        </p:txBody>
      </p:sp>
      <p:sp>
        <p:nvSpPr>
          <p:cNvPr id="486" name="CustomShape 5"/>
          <p:cNvSpPr/>
          <p:nvPr/>
        </p:nvSpPr>
        <p:spPr>
          <a:xfrm>
            <a:off x="838080" y="2610720"/>
            <a:ext cx="10515240" cy="76824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1800" spc="-1" strike="noStrike">
                <a:solidFill>
                  <a:srgbClr val="000000"/>
                </a:solidFill>
                <a:uFill>
                  <a:solidFill>
                    <a:srgbClr val="ffffff"/>
                  </a:solidFill>
                </a:uFill>
                <a:latin typeface="Calibri"/>
              </a:rPr>
              <a:t>TOUTE LA CHAINE DE BLOCS</a:t>
            </a:r>
            <a:endParaRPr b="0" lang="en-US" sz="1800" spc="-1" strike="noStrike">
              <a:solidFill>
                <a:srgbClr val="000000"/>
              </a:solidFill>
              <a:uFill>
                <a:solidFill>
                  <a:srgbClr val="ffffff"/>
                </a:solidFill>
              </a:uFill>
              <a:latin typeface="Arial"/>
            </a:endParaRPr>
          </a:p>
        </p:txBody>
      </p:sp>
      <p:sp>
        <p:nvSpPr>
          <p:cNvPr id="487" name="CustomShape 6"/>
          <p:cNvSpPr/>
          <p:nvPr/>
        </p:nvSpPr>
        <p:spPr>
          <a:xfrm>
            <a:off x="3488040" y="2241360"/>
            <a:ext cx="3590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Calibri"/>
              </a:rPr>
              <a:t>Temps depuis c’était dépensé</a:t>
            </a:r>
            <a:endParaRPr b="0" lang="en-US" sz="1800" spc="-1" strike="noStrike">
              <a:solidFill>
                <a:srgbClr val="000000"/>
              </a:solidFill>
              <a:uFill>
                <a:solidFill>
                  <a:srgbClr val="ffffff"/>
                </a:solidFill>
              </a:uFill>
              <a:latin typeface="Arial"/>
            </a:endParaRPr>
          </a:p>
        </p:txBody>
      </p:sp>
      <p:sp>
        <p:nvSpPr>
          <p:cNvPr id="488" name="Line 7"/>
          <p:cNvSpPr/>
          <p:nvPr/>
        </p:nvSpPr>
        <p:spPr>
          <a:xfrm flipH="1">
            <a:off x="838080" y="2425680"/>
            <a:ext cx="33494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489" name="CustomShape 8"/>
          <p:cNvSpPr/>
          <p:nvPr/>
        </p:nvSpPr>
        <p:spPr>
          <a:xfrm>
            <a:off x="6377760" y="2426040"/>
            <a:ext cx="4975560" cy="360"/>
          </a:xfrm>
          <a:custGeom>
            <a:avLst/>
            <a:gdLst/>
            <a:ahLst/>
            <a:rect l="l" t="t" r="r" b="b"/>
            <a:pathLst>
              <a:path w="21600" h="21600">
                <a:moveTo>
                  <a:pt x="0" y="0"/>
                </a:moveTo>
                <a:lnTo>
                  <a:pt x="21600" y="21600"/>
                </a:lnTo>
              </a:path>
            </a:pathLst>
          </a:custGeom>
          <a:noFill/>
          <a:ln w="19080">
            <a:solidFill>
              <a:schemeClr val="tx1">
                <a:lumMod val="50000"/>
                <a:lumOff val="50000"/>
              </a:schemeClr>
            </a:solidFill>
            <a:custDash>
              <a:ds d="100000" sp="100000"/>
            </a:custDash>
            <a:tailEnd len="med" type="triangle" w="med"/>
          </a:ln>
        </p:spPr>
        <p:style>
          <a:lnRef idx="1">
            <a:schemeClr val="accent1"/>
          </a:lnRef>
          <a:fillRef idx="0">
            <a:schemeClr val="accent1"/>
          </a:fillRef>
          <a:effectRef idx="0">
            <a:schemeClr val="accent1"/>
          </a:effectRef>
          <a:fontRef idx="minor"/>
        </p:style>
      </p:sp>
    </p:spTree>
  </p:cSld>
  <p:timing>
    <p:tnLst>
      <p:par>
        <p:cTn id="633" dur="indefinite" restart="never" nodeType="tmRoot">
          <p:childTnLst>
            <p:seq>
              <p:cTn id="634" dur="indefinite" nodeType="mainSeq">
                <p:childTnLst>
                  <p:par>
                    <p:cTn id="635" fill="hold">
                      <p:stCondLst>
                        <p:cond delay="0"/>
                      </p:stCondLst>
                      <p:childTnLst>
                        <p:par>
                          <p:cTn id="636" fill="hold">
                            <p:stCondLst>
                              <p:cond delay="0"/>
                            </p:stCondLst>
                            <p:childTnLst>
                              <p:par>
                                <p:cTn id="637" nodeType="afterEffect" fill="hold" presetClass="entr" presetID="10">
                                  <p:stCondLst>
                                    <p:cond delay="0"/>
                                  </p:stCondLst>
                                  <p:childTnLst>
                                    <p:set>
                                      <p:cBhvr>
                                        <p:cTn id="638" dur="1" fill="hold">
                                          <p:stCondLst>
                                            <p:cond delay="0"/>
                                          </p:stCondLst>
                                        </p:cTn>
                                        <p:tgtEl>
                                          <p:spTgt spid="482"/>
                                        </p:tgtEl>
                                        <p:attrNameLst>
                                          <p:attrName>style.visibility</p:attrName>
                                        </p:attrNameLst>
                                      </p:cBhvr>
                                      <p:to>
                                        <p:strVal val="visible"/>
                                      </p:to>
                                    </p:set>
                                    <p:animEffect filter="fade" transition="in">
                                      <p:cBhvr additive="repl">
                                        <p:cTn id="639" dur="500"/>
                                        <p:tgtEl>
                                          <p:spTgt spid="482"/>
                                        </p:tgtEl>
                                      </p:cBhvr>
                                    </p:animEffect>
                                  </p:childTnLst>
                                </p:cTn>
                              </p:par>
                            </p:childTnLst>
                          </p:cTn>
                        </p:par>
                        <p:par>
                          <p:cTn id="640" fill="hold">
                            <p:stCondLst>
                              <p:cond delay="500"/>
                            </p:stCondLst>
                            <p:childTnLst>
                              <p:par>
                                <p:cTn id="641" nodeType="afterEffect" fill="hold" presetClass="entr" presetID="22" presetSubtype="8">
                                  <p:stCondLst>
                                    <p:cond delay="0"/>
                                  </p:stCondLst>
                                  <p:childTnLst>
                                    <p:set>
                                      <p:cBhvr>
                                        <p:cTn id="642" dur="1" fill="hold">
                                          <p:stCondLst>
                                            <p:cond delay="0"/>
                                          </p:stCondLst>
                                        </p:cTn>
                                        <p:tgtEl>
                                          <p:spTgt spid="-1"/>
                                        </p:tgtEl>
                                        <p:attrNameLst>
                                          <p:attrName>style.visibility</p:attrName>
                                        </p:attrNameLst>
                                      </p:cBhvr>
                                      <p:to>
                                        <p:strVal val="visible"/>
                                      </p:to>
                                    </p:set>
                                    <p:animEffect filter="wipe(left)" transition="in">
                                      <p:cBhvr additive="repl">
                                        <p:cTn id="643" dur="500"/>
                                        <p:tgtEl>
                                          <p:spTgt spid="-1"/>
                                        </p:tgtEl>
                                      </p:cBhvr>
                                    </p:animEffect>
                                  </p:childTnLst>
                                </p:cTn>
                              </p:par>
                            </p:childTnLst>
                          </p:cTn>
                        </p:par>
                        <p:par>
                          <p:cTn id="644" fill="hold">
                            <p:stCondLst>
                              <p:cond delay="1000"/>
                            </p:stCondLst>
                            <p:childTnLst>
                              <p:par>
                                <p:cTn id="645" nodeType="afterEffect" fill="hold" presetClass="entr" presetID="22" presetSubtype="8">
                                  <p:stCondLst>
                                    <p:cond delay="0"/>
                                  </p:stCondLst>
                                  <p:childTnLst>
                                    <p:set>
                                      <p:cBhvr>
                                        <p:cTn id="646" dur="1" fill="hold">
                                          <p:stCondLst>
                                            <p:cond delay="0"/>
                                          </p:stCondLst>
                                        </p:cTn>
                                        <p:tgtEl>
                                          <p:spTgt spid="483"/>
                                        </p:tgtEl>
                                        <p:attrNameLst>
                                          <p:attrName>style.visibility</p:attrName>
                                        </p:attrNameLst>
                                      </p:cBhvr>
                                      <p:to>
                                        <p:strVal val="visible"/>
                                      </p:to>
                                    </p:set>
                                    <p:animEffect filter="wipe(left)" transition="in">
                                      <p:cBhvr additive="repl">
                                        <p:cTn id="647" dur="500"/>
                                        <p:tgtEl>
                                          <p:spTgt spid="483"/>
                                        </p:tgtEl>
                                      </p:cBhvr>
                                    </p:animEffect>
                                  </p:childTnLst>
                                </p:cTn>
                              </p:par>
                            </p:childTnLst>
                          </p:cTn>
                        </p:par>
                        <p:par>
                          <p:cTn id="648" fill="hold">
                            <p:stCondLst>
                              <p:cond delay="1500"/>
                            </p:stCondLst>
                            <p:childTnLst>
                              <p:par>
                                <p:cTn id="649" nodeType="afterEffect" fill="hold" presetClass="entr" presetID="22" presetSubtype="8">
                                  <p:stCondLst>
                                    <p:cond delay="0"/>
                                  </p:stCondLst>
                                  <p:childTnLst>
                                    <p:set>
                                      <p:cBhvr>
                                        <p:cTn id="650" dur="1" fill="hold">
                                          <p:stCondLst>
                                            <p:cond delay="0"/>
                                          </p:stCondLst>
                                        </p:cTn>
                                        <p:tgtEl>
                                          <p:spTgt spid="484"/>
                                        </p:tgtEl>
                                        <p:attrNameLst>
                                          <p:attrName>style.visibility</p:attrName>
                                        </p:attrNameLst>
                                      </p:cBhvr>
                                      <p:to>
                                        <p:strVal val="visible"/>
                                      </p:to>
                                    </p:set>
                                    <p:animEffect filter="wipe(left)" transition="in">
                                      <p:cBhvr additive="repl">
                                        <p:cTn id="651" dur="500"/>
                                        <p:tgtEl>
                                          <p:spTgt spid="484"/>
                                        </p:tgtEl>
                                      </p:cBhvr>
                                    </p:animEffect>
                                  </p:childTnLst>
                                </p:cTn>
                              </p:par>
                            </p:childTnLst>
                          </p:cTn>
                        </p:par>
                        <p:par>
                          <p:cTn id="652" fill="hold">
                            <p:stCondLst>
                              <p:cond delay="2000"/>
                            </p:stCondLst>
                            <p:childTnLst>
                              <p:par>
                                <p:cTn id="653" nodeType="afterEffect" fill="hold" presetClass="entr" presetID="22" presetSubtype="8">
                                  <p:stCondLst>
                                    <p:cond delay="0"/>
                                  </p:stCondLst>
                                  <p:childTnLst>
                                    <p:set>
                                      <p:cBhvr>
                                        <p:cTn id="654" dur="1" fill="hold">
                                          <p:stCondLst>
                                            <p:cond delay="0"/>
                                          </p:stCondLst>
                                        </p:cTn>
                                        <p:tgtEl>
                                          <p:spTgt spid="485"/>
                                        </p:tgtEl>
                                        <p:attrNameLst>
                                          <p:attrName>style.visibility</p:attrName>
                                        </p:attrNameLst>
                                      </p:cBhvr>
                                      <p:to>
                                        <p:strVal val="visible"/>
                                      </p:to>
                                    </p:set>
                                    <p:animEffect filter="wipe(left)" transition="in">
                                      <p:cBhvr additive="repl">
                                        <p:cTn id="655" dur="500"/>
                                        <p:tgtEl>
                                          <p:spTgt spid="4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0" name="Picture 2" descr=""/>
          <p:cNvPicPr/>
          <p:nvPr/>
        </p:nvPicPr>
        <p:blipFill>
          <a:blip r:embed="rId1"/>
          <a:stretch/>
        </p:blipFill>
        <p:spPr>
          <a:xfrm>
            <a:off x="4351320" y="495000"/>
            <a:ext cx="3489120" cy="885240"/>
          </a:xfrm>
          <a:prstGeom prst="rect">
            <a:avLst/>
          </a:prstGeom>
          <a:ln>
            <a:noFill/>
          </a:ln>
        </p:spPr>
      </p:pic>
      <p:sp>
        <p:nvSpPr>
          <p:cNvPr id="491" name="CustomShape 1"/>
          <p:cNvSpPr/>
          <p:nvPr/>
        </p:nvSpPr>
        <p:spPr>
          <a:xfrm>
            <a:off x="1912320" y="2035800"/>
            <a:ext cx="1042200" cy="1042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492" name="CustomShape 2"/>
          <p:cNvSpPr/>
          <p:nvPr/>
        </p:nvSpPr>
        <p:spPr>
          <a:xfrm>
            <a:off x="5578200" y="2035800"/>
            <a:ext cx="1042200" cy="1042200"/>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493" name="CustomShape 3"/>
          <p:cNvSpPr/>
          <p:nvPr/>
        </p:nvSpPr>
        <p:spPr>
          <a:xfrm>
            <a:off x="9484200" y="188352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94" name="CustomShape 4"/>
          <p:cNvSpPr/>
          <p:nvPr/>
        </p:nvSpPr>
        <p:spPr>
          <a:xfrm>
            <a:off x="2955240" y="420948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95" name="CustomShape 5"/>
          <p:cNvSpPr/>
          <p:nvPr/>
        </p:nvSpPr>
        <p:spPr>
          <a:xfrm>
            <a:off x="5578200" y="525240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96" name="CustomShape 6"/>
          <p:cNvSpPr/>
          <p:nvPr/>
        </p:nvSpPr>
        <p:spPr>
          <a:xfrm>
            <a:off x="7687440" y="398484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97" name="CustomShape 7"/>
          <p:cNvSpPr/>
          <p:nvPr/>
        </p:nvSpPr>
        <p:spPr>
          <a:xfrm>
            <a:off x="1721160" y="2234160"/>
            <a:ext cx="142488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NŒUD</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ORIGINAL</a:t>
            </a:r>
            <a:endParaRPr b="0" lang="en-US" sz="1800" spc="-1" strike="noStrike">
              <a:solidFill>
                <a:srgbClr val="000000"/>
              </a:solidFill>
              <a:uFill>
                <a:solidFill>
                  <a:srgbClr val="ffffff"/>
                </a:solidFill>
              </a:uFill>
              <a:latin typeface="Arial"/>
            </a:endParaRPr>
          </a:p>
        </p:txBody>
      </p:sp>
      <p:sp>
        <p:nvSpPr>
          <p:cNvPr id="498" name="CustomShape 8"/>
          <p:cNvSpPr/>
          <p:nvPr/>
        </p:nvSpPr>
        <p:spPr>
          <a:xfrm>
            <a:off x="1420920" y="1682640"/>
            <a:ext cx="20253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12.154.85.166</a:t>
            </a:r>
            <a:endParaRPr b="0" lang="en-US" sz="1800" spc="-1" strike="noStrike">
              <a:solidFill>
                <a:srgbClr val="000000"/>
              </a:solidFill>
              <a:uFill>
                <a:solidFill>
                  <a:srgbClr val="ffffff"/>
                </a:solidFill>
              </a:uFill>
              <a:latin typeface="Arial"/>
            </a:endParaRPr>
          </a:p>
        </p:txBody>
      </p:sp>
      <p:sp>
        <p:nvSpPr>
          <p:cNvPr id="499" name="CustomShape 9"/>
          <p:cNvSpPr/>
          <p:nvPr/>
        </p:nvSpPr>
        <p:spPr>
          <a:xfrm rot="8285400">
            <a:off x="3784680" y="3557880"/>
            <a:ext cx="200628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0" name="CustomShape 10"/>
          <p:cNvSpPr/>
          <p:nvPr/>
        </p:nvSpPr>
        <p:spPr>
          <a:xfrm>
            <a:off x="5424480" y="2234160"/>
            <a:ext cx="135000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MAUVAIS</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NŒUD</a:t>
            </a:r>
            <a:endParaRPr b="0" lang="en-US" sz="1800" spc="-1" strike="noStrike">
              <a:solidFill>
                <a:srgbClr val="000000"/>
              </a:solidFill>
              <a:uFill>
                <a:solidFill>
                  <a:srgbClr val="ffffff"/>
                </a:solidFill>
              </a:uFill>
              <a:latin typeface="Arial"/>
            </a:endParaRPr>
          </a:p>
        </p:txBody>
      </p:sp>
      <p:sp>
        <p:nvSpPr>
          <p:cNvPr id="501" name="CustomShape 11"/>
          <p:cNvSpPr/>
          <p:nvPr/>
        </p:nvSpPr>
        <p:spPr>
          <a:xfrm rot="1264200">
            <a:off x="4043160" y="5109840"/>
            <a:ext cx="153396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2" name="CustomShape 12"/>
          <p:cNvSpPr/>
          <p:nvPr/>
        </p:nvSpPr>
        <p:spPr>
          <a:xfrm rot="19603200">
            <a:off x="6611040" y="5007600"/>
            <a:ext cx="109044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3" name="CustomShape 13"/>
          <p:cNvSpPr/>
          <p:nvPr/>
        </p:nvSpPr>
        <p:spPr>
          <a:xfrm rot="21426600">
            <a:off x="6790680" y="2379600"/>
            <a:ext cx="255348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4" name="CustomShape 14"/>
          <p:cNvSpPr/>
          <p:nvPr/>
        </p:nvSpPr>
        <p:spPr>
          <a:xfrm>
            <a:off x="1371600" y="1554480"/>
            <a:ext cx="2103120" cy="548640"/>
          </a:xfrm>
          <a:prstGeom prst="ellipse">
            <a:avLst/>
          </a:prstGeom>
          <a:noFill/>
          <a:ln w="28440">
            <a:solidFill>
              <a:srgbClr val="f84836"/>
            </a:solidFill>
          </a:ln>
        </p:spPr>
        <p:style>
          <a:lnRef idx="2">
            <a:schemeClr val="accent1">
              <a:shade val="50000"/>
            </a:schemeClr>
          </a:lnRef>
          <a:fillRef idx="1">
            <a:schemeClr val="accent1"/>
          </a:fillRef>
          <a:effectRef idx="0">
            <a:schemeClr val="accent1"/>
          </a:effectRef>
          <a:fontRef idx="minor"/>
        </p:style>
      </p:sp>
      <p:sp>
        <p:nvSpPr>
          <p:cNvPr id="505" name="CustomShape 15"/>
          <p:cNvSpPr/>
          <p:nvPr/>
        </p:nvSpPr>
        <p:spPr>
          <a:xfrm>
            <a:off x="3104640" y="2423520"/>
            <a:ext cx="232344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06" name="CustomShape 16"/>
          <p:cNvSpPr/>
          <p:nvPr/>
        </p:nvSpPr>
        <p:spPr>
          <a:xfrm>
            <a:off x="3284640" y="2174400"/>
            <a:ext cx="197964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Tx ID: 375wd4h</a:t>
            </a:r>
            <a:endParaRPr b="0" lang="en-US" sz="1800" spc="-1" strike="noStrike">
              <a:solidFill>
                <a:srgbClr val="000000"/>
              </a:solidFill>
              <a:uFill>
                <a:solidFill>
                  <a:srgbClr val="ffffff"/>
                </a:solidFill>
              </a:uFill>
              <a:latin typeface="Arial"/>
            </a:endParaRPr>
          </a:p>
        </p:txBody>
      </p:sp>
    </p:spTree>
  </p:cSld>
  <p:timing>
    <p:tnLst>
      <p:par>
        <p:cTn id="656" dur="indefinite" restart="never" nodeType="tmRoot">
          <p:childTnLst>
            <p:seq>
              <p:cTn id="657" dur="indefinite" nodeType="mainSeq">
                <p:childTnLst>
                  <p:par>
                    <p:cTn id="658" fill="hold">
                      <p:stCondLst>
                        <p:cond delay="0"/>
                      </p:stCondLst>
                      <p:childTnLst>
                        <p:par>
                          <p:cTn id="659" fill="hold">
                            <p:stCondLst>
                              <p:cond delay="0"/>
                            </p:stCondLst>
                            <p:childTnLst>
                              <p:par>
                                <p:cTn id="660" nodeType="afterEffect" fill="hold" presetClass="entr" presetID="10">
                                  <p:stCondLst>
                                    <p:cond delay="0"/>
                                  </p:stCondLst>
                                  <p:childTnLst>
                                    <p:set>
                                      <p:cBhvr>
                                        <p:cTn id="661" dur="1" fill="hold">
                                          <p:stCondLst>
                                            <p:cond delay="0"/>
                                          </p:stCondLst>
                                        </p:cTn>
                                        <p:tgtEl>
                                          <p:spTgt spid="490"/>
                                        </p:tgtEl>
                                        <p:attrNameLst>
                                          <p:attrName>style.visibility</p:attrName>
                                        </p:attrNameLst>
                                      </p:cBhvr>
                                      <p:to>
                                        <p:strVal val="visible"/>
                                      </p:to>
                                    </p:set>
                                    <p:animEffect filter="fade" transition="in">
                                      <p:cBhvr additive="repl">
                                        <p:cTn id="662" dur="500"/>
                                        <p:tgtEl>
                                          <p:spTgt spid="490"/>
                                        </p:tgtEl>
                                      </p:cBhvr>
                                    </p:animEffect>
                                  </p:childTnLst>
                                </p:cTn>
                              </p:par>
                            </p:childTnLst>
                          </p:cTn>
                        </p:par>
                        <p:par>
                          <p:cTn id="663" fill="hold">
                            <p:stCondLst>
                              <p:cond delay="500"/>
                            </p:stCondLst>
                            <p:childTnLst>
                              <p:par>
                                <p:cTn id="664" nodeType="afterEffect" fill="hold" presetClass="entr" presetID="10">
                                  <p:stCondLst>
                                    <p:cond delay="0"/>
                                  </p:stCondLst>
                                  <p:childTnLst>
                                    <p:set>
                                      <p:cBhvr>
                                        <p:cTn id="665" dur="1" fill="hold">
                                          <p:stCondLst>
                                            <p:cond delay="0"/>
                                          </p:stCondLst>
                                        </p:cTn>
                                        <p:tgtEl>
                                          <p:spTgt spid="497"/>
                                        </p:tgtEl>
                                        <p:attrNameLst>
                                          <p:attrName>style.visibility</p:attrName>
                                        </p:attrNameLst>
                                      </p:cBhvr>
                                      <p:to>
                                        <p:strVal val="visible"/>
                                      </p:to>
                                    </p:set>
                                    <p:animEffect filter="fade" transition="in">
                                      <p:cBhvr additive="repl">
                                        <p:cTn id="666" dur="500"/>
                                        <p:tgtEl>
                                          <p:spTgt spid="497"/>
                                        </p:tgtEl>
                                      </p:cBhvr>
                                    </p:animEffect>
                                  </p:childTnLst>
                                </p:cTn>
                              </p:par>
                              <p:par>
                                <p:cTn id="667" nodeType="withEffect" fill="hold" presetClass="entr" presetID="10">
                                  <p:stCondLst>
                                    <p:cond delay="0"/>
                                  </p:stCondLst>
                                  <p:childTnLst>
                                    <p:set>
                                      <p:cBhvr>
                                        <p:cTn id="668" dur="1" fill="hold">
                                          <p:stCondLst>
                                            <p:cond delay="0"/>
                                          </p:stCondLst>
                                        </p:cTn>
                                        <p:tgtEl>
                                          <p:spTgt spid="491"/>
                                        </p:tgtEl>
                                        <p:attrNameLst>
                                          <p:attrName>style.visibility</p:attrName>
                                        </p:attrNameLst>
                                      </p:cBhvr>
                                      <p:to>
                                        <p:strVal val="visible"/>
                                      </p:to>
                                    </p:set>
                                    <p:animEffect filter="fade" transition="in">
                                      <p:cBhvr additive="repl">
                                        <p:cTn id="669" dur="500"/>
                                        <p:tgtEl>
                                          <p:spTgt spid="491"/>
                                        </p:tgtEl>
                                      </p:cBhvr>
                                    </p:animEffect>
                                  </p:childTnLst>
                                </p:cTn>
                              </p:par>
                            </p:childTnLst>
                          </p:cTn>
                        </p:par>
                        <p:par>
                          <p:cTn id="670" fill="hold">
                            <p:stCondLst>
                              <p:cond delay="1000"/>
                            </p:stCondLst>
                            <p:childTnLst>
                              <p:par>
                                <p:cTn id="671" nodeType="afterEffect" fill="hold" presetClass="entr" presetID="10">
                                  <p:stCondLst>
                                    <p:cond delay="0"/>
                                  </p:stCondLst>
                                  <p:childTnLst>
                                    <p:set>
                                      <p:cBhvr>
                                        <p:cTn id="672" dur="1" fill="hold">
                                          <p:stCondLst>
                                            <p:cond delay="0"/>
                                          </p:stCondLst>
                                        </p:cTn>
                                        <p:tgtEl>
                                          <p:spTgt spid="498"/>
                                        </p:tgtEl>
                                        <p:attrNameLst>
                                          <p:attrName>style.visibility</p:attrName>
                                        </p:attrNameLst>
                                      </p:cBhvr>
                                      <p:to>
                                        <p:strVal val="visible"/>
                                      </p:to>
                                    </p:set>
                                    <p:animEffect filter="fade" transition="in">
                                      <p:cBhvr additive="repl">
                                        <p:cTn id="673" dur="500"/>
                                        <p:tgtEl>
                                          <p:spTgt spid="498"/>
                                        </p:tgtEl>
                                      </p:cBhvr>
                                    </p:animEffect>
                                  </p:childTnLst>
                                </p:cTn>
                              </p:par>
                            </p:childTnLst>
                          </p:cTn>
                        </p:par>
                        <p:par>
                          <p:cTn id="674" fill="hold">
                            <p:stCondLst>
                              <p:cond delay="1500"/>
                            </p:stCondLst>
                            <p:childTnLst>
                              <p:par>
                                <p:cTn id="675" nodeType="afterEffect" fill="hold" presetClass="entr" presetID="22" presetSubtype="8">
                                  <p:stCondLst>
                                    <p:cond delay="0"/>
                                  </p:stCondLst>
                                  <p:childTnLst>
                                    <p:set>
                                      <p:cBhvr>
                                        <p:cTn id="676" dur="1" fill="hold">
                                          <p:stCondLst>
                                            <p:cond delay="0"/>
                                          </p:stCondLst>
                                        </p:cTn>
                                        <p:tgtEl>
                                          <p:spTgt spid="505"/>
                                        </p:tgtEl>
                                        <p:attrNameLst>
                                          <p:attrName>style.visibility</p:attrName>
                                        </p:attrNameLst>
                                      </p:cBhvr>
                                      <p:to>
                                        <p:strVal val="visible"/>
                                      </p:to>
                                    </p:set>
                                    <p:animEffect filter="wipe(left)" transition="in">
                                      <p:cBhvr additive="repl">
                                        <p:cTn id="677" dur="500"/>
                                        <p:tgtEl>
                                          <p:spTgt spid="505"/>
                                        </p:tgtEl>
                                      </p:cBhvr>
                                    </p:animEffect>
                                  </p:childTnLst>
                                </p:cTn>
                              </p:par>
                              <p:par>
                                <p:cTn id="678" nodeType="withEffect" fill="hold" presetClass="entr" presetID="10">
                                  <p:stCondLst>
                                    <p:cond delay="0"/>
                                  </p:stCondLst>
                                  <p:childTnLst>
                                    <p:set>
                                      <p:cBhvr>
                                        <p:cTn id="679" dur="1" fill="hold">
                                          <p:stCondLst>
                                            <p:cond delay="0"/>
                                          </p:stCondLst>
                                        </p:cTn>
                                        <p:tgtEl>
                                          <p:spTgt spid="506"/>
                                        </p:tgtEl>
                                        <p:attrNameLst>
                                          <p:attrName>style.visibility</p:attrName>
                                        </p:attrNameLst>
                                      </p:cBhvr>
                                      <p:to>
                                        <p:strVal val="visible"/>
                                      </p:to>
                                    </p:set>
                                    <p:animEffect filter="fade" transition="in">
                                      <p:cBhvr additive="repl">
                                        <p:cTn id="680" dur="500"/>
                                        <p:tgtEl>
                                          <p:spTgt spid="506"/>
                                        </p:tgtEl>
                                      </p:cBhvr>
                                    </p:animEffect>
                                  </p:childTnLst>
                                </p:cTn>
                              </p:par>
                            </p:childTnLst>
                          </p:cTn>
                        </p:par>
                        <p:par>
                          <p:cTn id="681" fill="hold">
                            <p:stCondLst>
                              <p:cond delay="2000"/>
                            </p:stCondLst>
                            <p:childTnLst>
                              <p:par>
                                <p:cTn id="682" nodeType="afterEffect" fill="hold" presetClass="entr" presetID="10">
                                  <p:stCondLst>
                                    <p:cond delay="0"/>
                                  </p:stCondLst>
                                  <p:childTnLst>
                                    <p:set>
                                      <p:cBhvr>
                                        <p:cTn id="683" dur="1" fill="hold">
                                          <p:stCondLst>
                                            <p:cond delay="0"/>
                                          </p:stCondLst>
                                        </p:cTn>
                                        <p:tgtEl>
                                          <p:spTgt spid="492"/>
                                        </p:tgtEl>
                                        <p:attrNameLst>
                                          <p:attrName>style.visibility</p:attrName>
                                        </p:attrNameLst>
                                      </p:cBhvr>
                                      <p:to>
                                        <p:strVal val="visible"/>
                                      </p:to>
                                    </p:set>
                                    <p:animEffect filter="fade" transition="in">
                                      <p:cBhvr additive="repl">
                                        <p:cTn id="684" dur="500"/>
                                        <p:tgtEl>
                                          <p:spTgt spid="492"/>
                                        </p:tgtEl>
                                      </p:cBhvr>
                                    </p:animEffect>
                                  </p:childTnLst>
                                </p:cTn>
                              </p:par>
                              <p:par>
                                <p:cTn id="685" nodeType="withEffect" fill="hold" presetClass="entr" presetID="10">
                                  <p:stCondLst>
                                    <p:cond delay="0"/>
                                  </p:stCondLst>
                                  <p:childTnLst>
                                    <p:set>
                                      <p:cBhvr>
                                        <p:cTn id="686" dur="1" fill="hold">
                                          <p:stCondLst>
                                            <p:cond delay="0"/>
                                          </p:stCondLst>
                                        </p:cTn>
                                        <p:tgtEl>
                                          <p:spTgt spid="500"/>
                                        </p:tgtEl>
                                        <p:attrNameLst>
                                          <p:attrName>style.visibility</p:attrName>
                                        </p:attrNameLst>
                                      </p:cBhvr>
                                      <p:to>
                                        <p:strVal val="visible"/>
                                      </p:to>
                                    </p:set>
                                    <p:animEffect filter="fade" transition="in">
                                      <p:cBhvr additive="repl">
                                        <p:cTn id="687" dur="500"/>
                                        <p:tgtEl>
                                          <p:spTgt spid="500"/>
                                        </p:tgtEl>
                                      </p:cBhvr>
                                    </p:animEffect>
                                  </p:childTnLst>
                                </p:cTn>
                              </p:par>
                            </p:childTnLst>
                          </p:cTn>
                        </p:par>
                        <p:par>
                          <p:cTn id="688" fill="hold">
                            <p:stCondLst>
                              <p:cond delay="2500"/>
                            </p:stCondLst>
                            <p:childTnLst>
                              <p:par>
                                <p:cTn id="689" nodeType="afterEffect" fill="hold" presetClass="entr" presetID="22" presetSubtype="2">
                                  <p:stCondLst>
                                    <p:cond delay="0"/>
                                  </p:stCondLst>
                                  <p:childTnLst>
                                    <p:set>
                                      <p:cBhvr>
                                        <p:cTn id="690" dur="1" fill="hold">
                                          <p:stCondLst>
                                            <p:cond delay="0"/>
                                          </p:stCondLst>
                                        </p:cTn>
                                        <p:tgtEl>
                                          <p:spTgt spid="499"/>
                                        </p:tgtEl>
                                        <p:attrNameLst>
                                          <p:attrName>style.visibility</p:attrName>
                                        </p:attrNameLst>
                                      </p:cBhvr>
                                      <p:to>
                                        <p:strVal val="visible"/>
                                      </p:to>
                                    </p:set>
                                    <p:animEffect filter="wipe(right)" transition="out">
                                      <p:cBhvr additive="repl">
                                        <p:cTn id="691" dur="500"/>
                                        <p:tgtEl>
                                          <p:spTgt spid="499"/>
                                        </p:tgtEl>
                                      </p:cBhvr>
                                    </p:animEffect>
                                  </p:childTnLst>
                                </p:cTn>
                              </p:par>
                              <p:par>
                                <p:cTn id="692" nodeType="withEffect" fill="hold" presetClass="entr" presetID="22" presetSubtype="8">
                                  <p:stCondLst>
                                    <p:cond delay="0"/>
                                  </p:stCondLst>
                                  <p:childTnLst>
                                    <p:set>
                                      <p:cBhvr>
                                        <p:cTn id="693" dur="1" fill="hold">
                                          <p:stCondLst>
                                            <p:cond delay="0"/>
                                          </p:stCondLst>
                                        </p:cTn>
                                        <p:tgtEl>
                                          <p:spTgt spid="503"/>
                                        </p:tgtEl>
                                        <p:attrNameLst>
                                          <p:attrName>style.visibility</p:attrName>
                                        </p:attrNameLst>
                                      </p:cBhvr>
                                      <p:to>
                                        <p:strVal val="visible"/>
                                      </p:to>
                                    </p:set>
                                    <p:animEffect filter="wipe(left)" transition="in">
                                      <p:cBhvr additive="repl">
                                        <p:cTn id="694" dur="500"/>
                                        <p:tgtEl>
                                          <p:spTgt spid="503"/>
                                        </p:tgtEl>
                                      </p:cBhvr>
                                    </p:animEffect>
                                  </p:childTnLst>
                                </p:cTn>
                              </p:par>
                            </p:childTnLst>
                          </p:cTn>
                        </p:par>
                        <p:par>
                          <p:cTn id="695" fill="hold">
                            <p:stCondLst>
                              <p:cond delay="3000"/>
                            </p:stCondLst>
                            <p:childTnLst>
                              <p:par>
                                <p:cTn id="696" nodeType="afterEffect" fill="hold" presetClass="entr" presetID="10">
                                  <p:stCondLst>
                                    <p:cond delay="0"/>
                                  </p:stCondLst>
                                  <p:childTnLst>
                                    <p:set>
                                      <p:cBhvr>
                                        <p:cTn id="697" dur="1" fill="hold">
                                          <p:stCondLst>
                                            <p:cond delay="0"/>
                                          </p:stCondLst>
                                        </p:cTn>
                                        <p:tgtEl>
                                          <p:spTgt spid="494"/>
                                        </p:tgtEl>
                                        <p:attrNameLst>
                                          <p:attrName>style.visibility</p:attrName>
                                        </p:attrNameLst>
                                      </p:cBhvr>
                                      <p:to>
                                        <p:strVal val="visible"/>
                                      </p:to>
                                    </p:set>
                                    <p:animEffect filter="fade" transition="in">
                                      <p:cBhvr additive="repl">
                                        <p:cTn id="698" dur="500"/>
                                        <p:tgtEl>
                                          <p:spTgt spid="494"/>
                                        </p:tgtEl>
                                      </p:cBhvr>
                                    </p:animEffect>
                                  </p:childTnLst>
                                </p:cTn>
                              </p:par>
                              <p:par>
                                <p:cTn id="699" nodeType="withEffect" fill="hold" presetClass="entr" presetID="10">
                                  <p:stCondLst>
                                    <p:cond delay="0"/>
                                  </p:stCondLst>
                                  <p:childTnLst>
                                    <p:set>
                                      <p:cBhvr>
                                        <p:cTn id="700" dur="1" fill="hold">
                                          <p:stCondLst>
                                            <p:cond delay="0"/>
                                          </p:stCondLst>
                                        </p:cTn>
                                        <p:tgtEl>
                                          <p:spTgt spid="493"/>
                                        </p:tgtEl>
                                        <p:attrNameLst>
                                          <p:attrName>style.visibility</p:attrName>
                                        </p:attrNameLst>
                                      </p:cBhvr>
                                      <p:to>
                                        <p:strVal val="visible"/>
                                      </p:to>
                                    </p:set>
                                    <p:animEffect filter="fade" transition="in">
                                      <p:cBhvr additive="repl">
                                        <p:cTn id="701" dur="500"/>
                                        <p:tgtEl>
                                          <p:spTgt spid="493"/>
                                        </p:tgtEl>
                                      </p:cBhvr>
                                    </p:animEffect>
                                  </p:childTnLst>
                                </p:cTn>
                              </p:par>
                            </p:childTnLst>
                          </p:cTn>
                        </p:par>
                        <p:par>
                          <p:cTn id="702" fill="hold">
                            <p:stCondLst>
                              <p:cond delay="3500"/>
                            </p:stCondLst>
                            <p:childTnLst>
                              <p:par>
                                <p:cTn id="703" nodeType="afterEffect" fill="hold" presetClass="entr" presetID="22" presetSubtype="8">
                                  <p:stCondLst>
                                    <p:cond delay="0"/>
                                  </p:stCondLst>
                                  <p:childTnLst>
                                    <p:set>
                                      <p:cBhvr>
                                        <p:cTn id="704" dur="1" fill="hold">
                                          <p:stCondLst>
                                            <p:cond delay="0"/>
                                          </p:stCondLst>
                                        </p:cTn>
                                        <p:tgtEl>
                                          <p:spTgt spid="501"/>
                                        </p:tgtEl>
                                        <p:attrNameLst>
                                          <p:attrName>style.visibility</p:attrName>
                                        </p:attrNameLst>
                                      </p:cBhvr>
                                      <p:to>
                                        <p:strVal val="visible"/>
                                      </p:to>
                                    </p:set>
                                    <p:animEffect filter="wipe(left)" transition="in">
                                      <p:cBhvr additive="repl">
                                        <p:cTn id="705" dur="500"/>
                                        <p:tgtEl>
                                          <p:spTgt spid="501"/>
                                        </p:tgtEl>
                                      </p:cBhvr>
                                    </p:animEffect>
                                  </p:childTnLst>
                                </p:cTn>
                              </p:par>
                            </p:childTnLst>
                          </p:cTn>
                        </p:par>
                        <p:par>
                          <p:cTn id="706" fill="hold">
                            <p:stCondLst>
                              <p:cond delay="4000"/>
                            </p:stCondLst>
                            <p:childTnLst>
                              <p:par>
                                <p:cTn id="707" nodeType="afterEffect" fill="hold" presetClass="entr" presetID="10">
                                  <p:stCondLst>
                                    <p:cond delay="0"/>
                                  </p:stCondLst>
                                  <p:childTnLst>
                                    <p:set>
                                      <p:cBhvr>
                                        <p:cTn id="708" dur="1" fill="hold">
                                          <p:stCondLst>
                                            <p:cond delay="0"/>
                                          </p:stCondLst>
                                        </p:cTn>
                                        <p:tgtEl>
                                          <p:spTgt spid="495"/>
                                        </p:tgtEl>
                                        <p:attrNameLst>
                                          <p:attrName>style.visibility</p:attrName>
                                        </p:attrNameLst>
                                      </p:cBhvr>
                                      <p:to>
                                        <p:strVal val="visible"/>
                                      </p:to>
                                    </p:set>
                                    <p:animEffect filter="fade" transition="in">
                                      <p:cBhvr additive="repl">
                                        <p:cTn id="709" dur="500"/>
                                        <p:tgtEl>
                                          <p:spTgt spid="495"/>
                                        </p:tgtEl>
                                      </p:cBhvr>
                                    </p:animEffect>
                                  </p:childTnLst>
                                </p:cTn>
                              </p:par>
                            </p:childTnLst>
                          </p:cTn>
                        </p:par>
                        <p:par>
                          <p:cTn id="710" fill="hold">
                            <p:stCondLst>
                              <p:cond delay="4500"/>
                            </p:stCondLst>
                            <p:childTnLst>
                              <p:par>
                                <p:cTn id="711" nodeType="afterEffect" fill="hold" presetClass="entr" presetID="22" presetSubtype="8">
                                  <p:stCondLst>
                                    <p:cond delay="0"/>
                                  </p:stCondLst>
                                  <p:childTnLst>
                                    <p:set>
                                      <p:cBhvr>
                                        <p:cTn id="712" dur="1" fill="hold">
                                          <p:stCondLst>
                                            <p:cond delay="0"/>
                                          </p:stCondLst>
                                        </p:cTn>
                                        <p:tgtEl>
                                          <p:spTgt spid="502"/>
                                        </p:tgtEl>
                                        <p:attrNameLst>
                                          <p:attrName>style.visibility</p:attrName>
                                        </p:attrNameLst>
                                      </p:cBhvr>
                                      <p:to>
                                        <p:strVal val="visible"/>
                                      </p:to>
                                    </p:set>
                                    <p:animEffect filter="wipe(left)" transition="in">
                                      <p:cBhvr additive="repl">
                                        <p:cTn id="713" dur="500"/>
                                        <p:tgtEl>
                                          <p:spTgt spid="502"/>
                                        </p:tgtEl>
                                      </p:cBhvr>
                                    </p:animEffect>
                                  </p:childTnLst>
                                </p:cTn>
                              </p:par>
                            </p:childTnLst>
                          </p:cTn>
                        </p:par>
                        <p:par>
                          <p:cTn id="714" fill="hold">
                            <p:stCondLst>
                              <p:cond delay="5000"/>
                            </p:stCondLst>
                            <p:childTnLst>
                              <p:par>
                                <p:cTn id="715" nodeType="afterEffect" fill="hold" presetClass="entr" presetID="10">
                                  <p:stCondLst>
                                    <p:cond delay="0"/>
                                  </p:stCondLst>
                                  <p:childTnLst>
                                    <p:set>
                                      <p:cBhvr>
                                        <p:cTn id="716" dur="1" fill="hold">
                                          <p:stCondLst>
                                            <p:cond delay="0"/>
                                          </p:stCondLst>
                                        </p:cTn>
                                        <p:tgtEl>
                                          <p:spTgt spid="496"/>
                                        </p:tgtEl>
                                        <p:attrNameLst>
                                          <p:attrName>style.visibility</p:attrName>
                                        </p:attrNameLst>
                                      </p:cBhvr>
                                      <p:to>
                                        <p:strVal val="visible"/>
                                      </p:to>
                                    </p:set>
                                    <p:animEffect filter="fade" transition="in">
                                      <p:cBhvr additive="repl">
                                        <p:cTn id="717" dur="500"/>
                                        <p:tgtEl>
                                          <p:spTgt spid="496"/>
                                        </p:tgtEl>
                                      </p:cBhvr>
                                    </p:animEffect>
                                  </p:childTnLst>
                                </p:cTn>
                              </p:par>
                            </p:childTnLst>
                          </p:cTn>
                        </p:par>
                      </p:childTnLst>
                    </p:cTn>
                  </p:par>
                  <p:par>
                    <p:cTn id="718" fill="hold">
                      <p:stCondLst>
                        <p:cond delay="indefinite"/>
                      </p:stCondLst>
                      <p:childTnLst>
                        <p:par>
                          <p:cTn id="719" fill="hold">
                            <p:stCondLst>
                              <p:cond delay="0"/>
                            </p:stCondLst>
                            <p:childTnLst>
                              <p:par>
                                <p:cTn id="720" nodeType="clickEffect" fill="hold" presetClass="entr" presetID="10">
                                  <p:stCondLst>
                                    <p:cond delay="0"/>
                                  </p:stCondLst>
                                  <p:childTnLst>
                                    <p:set>
                                      <p:cBhvr>
                                        <p:cTn id="721" dur="1" fill="hold">
                                          <p:stCondLst>
                                            <p:cond delay="0"/>
                                          </p:stCondLst>
                                        </p:cTn>
                                        <p:tgtEl>
                                          <p:spTgt spid="504"/>
                                        </p:tgtEl>
                                        <p:attrNameLst>
                                          <p:attrName>style.visibility</p:attrName>
                                        </p:attrNameLst>
                                      </p:cBhvr>
                                      <p:to>
                                        <p:strVal val="visible"/>
                                      </p:to>
                                    </p:set>
                                    <p:animEffect filter="fade" transition="in">
                                      <p:cBhvr additive="repl">
                                        <p:cTn id="722" dur="500"/>
                                        <p:tgtEl>
                                          <p:spTgt spid="5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Picture 2" descr=""/>
          <p:cNvPicPr/>
          <p:nvPr/>
        </p:nvPicPr>
        <p:blipFill>
          <a:blip r:embed="rId1"/>
          <a:stretch/>
        </p:blipFill>
        <p:spPr>
          <a:xfrm>
            <a:off x="4351320" y="495000"/>
            <a:ext cx="3489120" cy="885240"/>
          </a:xfrm>
          <a:prstGeom prst="rect">
            <a:avLst/>
          </a:prstGeom>
          <a:ln>
            <a:noFill/>
          </a:ln>
        </p:spPr>
      </p:pic>
      <p:sp>
        <p:nvSpPr>
          <p:cNvPr id="508" name="CustomShape 1"/>
          <p:cNvSpPr/>
          <p:nvPr/>
        </p:nvSpPr>
        <p:spPr>
          <a:xfrm>
            <a:off x="1737360" y="2047320"/>
            <a:ext cx="1371600" cy="1061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509" name="CustomShape 2"/>
          <p:cNvSpPr/>
          <p:nvPr/>
        </p:nvSpPr>
        <p:spPr>
          <a:xfrm>
            <a:off x="5474520" y="2035800"/>
            <a:ext cx="1292040" cy="1073160"/>
          </a:xfrm>
          <a:prstGeom prst="ellipse">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510" name="CustomShape 3"/>
          <p:cNvSpPr/>
          <p:nvPr/>
        </p:nvSpPr>
        <p:spPr>
          <a:xfrm>
            <a:off x="9484200" y="188352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1" name="CustomShape 4"/>
          <p:cNvSpPr/>
          <p:nvPr/>
        </p:nvSpPr>
        <p:spPr>
          <a:xfrm>
            <a:off x="2955240" y="420948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2" name="CustomShape 5"/>
          <p:cNvSpPr/>
          <p:nvPr/>
        </p:nvSpPr>
        <p:spPr>
          <a:xfrm>
            <a:off x="5578200" y="525240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3" name="CustomShape 6"/>
          <p:cNvSpPr/>
          <p:nvPr/>
        </p:nvSpPr>
        <p:spPr>
          <a:xfrm>
            <a:off x="7687440" y="3984840"/>
            <a:ext cx="1042200" cy="1042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14" name="CustomShape 7"/>
          <p:cNvSpPr/>
          <p:nvPr/>
        </p:nvSpPr>
        <p:spPr>
          <a:xfrm>
            <a:off x="1720080" y="2234160"/>
            <a:ext cx="142488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NŒUD</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ORIGINAL</a:t>
            </a:r>
            <a:endParaRPr b="0" lang="en-US" sz="1800" spc="-1" strike="noStrike">
              <a:solidFill>
                <a:srgbClr val="000000"/>
              </a:solidFill>
              <a:uFill>
                <a:solidFill>
                  <a:srgbClr val="ffffff"/>
                </a:solidFill>
              </a:uFill>
              <a:latin typeface="Arial"/>
            </a:endParaRPr>
          </a:p>
        </p:txBody>
      </p:sp>
      <p:sp>
        <p:nvSpPr>
          <p:cNvPr id="515" name="CustomShape 8"/>
          <p:cNvSpPr/>
          <p:nvPr/>
        </p:nvSpPr>
        <p:spPr>
          <a:xfrm>
            <a:off x="1582560" y="1682640"/>
            <a:ext cx="17020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3dsnf28.i2p</a:t>
            </a:r>
            <a:endParaRPr b="0" lang="en-US" sz="1800" spc="-1" strike="noStrike">
              <a:solidFill>
                <a:srgbClr val="000000"/>
              </a:solidFill>
              <a:uFill>
                <a:solidFill>
                  <a:srgbClr val="ffffff"/>
                </a:solidFill>
              </a:uFill>
              <a:latin typeface="Arial"/>
            </a:endParaRPr>
          </a:p>
        </p:txBody>
      </p:sp>
      <p:sp>
        <p:nvSpPr>
          <p:cNvPr id="516" name="CustomShape 9"/>
          <p:cNvSpPr/>
          <p:nvPr/>
        </p:nvSpPr>
        <p:spPr>
          <a:xfrm>
            <a:off x="5425920" y="2234160"/>
            <a:ext cx="1348560" cy="6382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MAUVAIS</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NŒUD</a:t>
            </a:r>
            <a:endParaRPr b="0" lang="en-US" sz="1800" spc="-1" strike="noStrike">
              <a:solidFill>
                <a:srgbClr val="000000"/>
              </a:solidFill>
              <a:uFill>
                <a:solidFill>
                  <a:srgbClr val="ffffff"/>
                </a:solidFill>
              </a:uFill>
              <a:latin typeface="Arial"/>
            </a:endParaRPr>
          </a:p>
        </p:txBody>
      </p:sp>
      <p:sp>
        <p:nvSpPr>
          <p:cNvPr id="517" name="CustomShape 10"/>
          <p:cNvSpPr/>
          <p:nvPr/>
        </p:nvSpPr>
        <p:spPr>
          <a:xfrm>
            <a:off x="3284640" y="2174400"/>
            <a:ext cx="197964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Tx ID: 375wd4h</a:t>
            </a:r>
            <a:endParaRPr b="0" lang="en-US" sz="1800" spc="-1" strike="noStrike">
              <a:solidFill>
                <a:srgbClr val="000000"/>
              </a:solidFill>
              <a:uFill>
                <a:solidFill>
                  <a:srgbClr val="ffffff"/>
                </a:solidFill>
              </a:uFill>
              <a:latin typeface="Arial"/>
            </a:endParaRPr>
          </a:p>
        </p:txBody>
      </p:sp>
      <p:sp>
        <p:nvSpPr>
          <p:cNvPr id="518" name="CustomShape 11"/>
          <p:cNvSpPr/>
          <p:nvPr/>
        </p:nvSpPr>
        <p:spPr>
          <a:xfrm>
            <a:off x="1613160" y="1642320"/>
            <a:ext cx="1648080" cy="374400"/>
          </a:xfrm>
          <a:prstGeom prst="ellipse">
            <a:avLst/>
          </a:prstGeom>
          <a:noFill/>
          <a:ln w="28440">
            <a:solidFill>
              <a:srgbClr val="f84836"/>
            </a:solidFill>
          </a:ln>
        </p:spPr>
        <p:style>
          <a:lnRef idx="2">
            <a:schemeClr val="accent1">
              <a:shade val="50000"/>
            </a:schemeClr>
          </a:lnRef>
          <a:fillRef idx="1">
            <a:schemeClr val="accent1"/>
          </a:fillRef>
          <a:effectRef idx="0">
            <a:schemeClr val="accent1"/>
          </a:effectRef>
          <a:fontRef idx="minor"/>
        </p:style>
      </p:sp>
      <p:sp>
        <p:nvSpPr>
          <p:cNvPr id="519" name="CustomShape 12"/>
          <p:cNvSpPr/>
          <p:nvPr/>
        </p:nvSpPr>
        <p:spPr>
          <a:xfrm>
            <a:off x="3104640" y="2423520"/>
            <a:ext cx="232344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20" name="CustomShape 13"/>
          <p:cNvSpPr/>
          <p:nvPr/>
        </p:nvSpPr>
        <p:spPr>
          <a:xfrm>
            <a:off x="3261240" y="24703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1" name="CustomShape 14"/>
          <p:cNvSpPr/>
          <p:nvPr/>
        </p:nvSpPr>
        <p:spPr>
          <a:xfrm>
            <a:off x="3562200" y="24703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2" name="CustomShape 15"/>
          <p:cNvSpPr/>
          <p:nvPr/>
        </p:nvSpPr>
        <p:spPr>
          <a:xfrm>
            <a:off x="3841920" y="246996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3" name="CustomShape 16"/>
          <p:cNvSpPr/>
          <p:nvPr/>
        </p:nvSpPr>
        <p:spPr>
          <a:xfrm>
            <a:off x="4142880" y="24703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4" name="CustomShape 17"/>
          <p:cNvSpPr/>
          <p:nvPr/>
        </p:nvSpPr>
        <p:spPr>
          <a:xfrm>
            <a:off x="4416840" y="24688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5" name="CustomShape 18"/>
          <p:cNvSpPr/>
          <p:nvPr/>
        </p:nvSpPr>
        <p:spPr>
          <a:xfrm>
            <a:off x="4717440" y="24688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6" name="CustomShape 19"/>
          <p:cNvSpPr/>
          <p:nvPr/>
        </p:nvSpPr>
        <p:spPr>
          <a:xfrm>
            <a:off x="5012280" y="24685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7" name="CustomShape 20"/>
          <p:cNvSpPr/>
          <p:nvPr/>
        </p:nvSpPr>
        <p:spPr>
          <a:xfrm rot="8285400">
            <a:off x="3784680" y="3557880"/>
            <a:ext cx="200628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28" name="CustomShape 21"/>
          <p:cNvSpPr/>
          <p:nvPr/>
        </p:nvSpPr>
        <p:spPr>
          <a:xfrm rot="19035000">
            <a:off x="4237200" y="405756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29" name="CustomShape 22"/>
          <p:cNvSpPr/>
          <p:nvPr/>
        </p:nvSpPr>
        <p:spPr>
          <a:xfrm rot="19035000">
            <a:off x="4458240" y="385344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0" name="CustomShape 23"/>
          <p:cNvSpPr/>
          <p:nvPr/>
        </p:nvSpPr>
        <p:spPr>
          <a:xfrm rot="19035000">
            <a:off x="4663440" y="366336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1" name="CustomShape 24"/>
          <p:cNvSpPr/>
          <p:nvPr/>
        </p:nvSpPr>
        <p:spPr>
          <a:xfrm rot="19035000">
            <a:off x="4884480" y="345924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2" name="CustomShape 25"/>
          <p:cNvSpPr/>
          <p:nvPr/>
        </p:nvSpPr>
        <p:spPr>
          <a:xfrm rot="19035000">
            <a:off x="5084640" y="327240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3" name="CustomShape 26"/>
          <p:cNvSpPr/>
          <p:nvPr/>
        </p:nvSpPr>
        <p:spPr>
          <a:xfrm rot="19035000">
            <a:off x="5305680" y="30682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4" name="CustomShape 27"/>
          <p:cNvSpPr/>
          <p:nvPr/>
        </p:nvSpPr>
        <p:spPr>
          <a:xfrm rot="21426600">
            <a:off x="6790680" y="2379600"/>
            <a:ext cx="255348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35" name="CustomShape 28"/>
          <p:cNvSpPr/>
          <p:nvPr/>
        </p:nvSpPr>
        <p:spPr>
          <a:xfrm rot="21435600">
            <a:off x="6957000" y="247644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6" name="CustomShape 29"/>
          <p:cNvSpPr/>
          <p:nvPr/>
        </p:nvSpPr>
        <p:spPr>
          <a:xfrm rot="21435600">
            <a:off x="7257600" y="246240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7" name="CustomShape 30"/>
          <p:cNvSpPr/>
          <p:nvPr/>
        </p:nvSpPr>
        <p:spPr>
          <a:xfrm rot="21435600">
            <a:off x="7536960" y="24487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8" name="CustomShape 31"/>
          <p:cNvSpPr/>
          <p:nvPr/>
        </p:nvSpPr>
        <p:spPr>
          <a:xfrm rot="21435600">
            <a:off x="7837560" y="24343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39" name="CustomShape 32"/>
          <p:cNvSpPr/>
          <p:nvPr/>
        </p:nvSpPr>
        <p:spPr>
          <a:xfrm rot="21435600">
            <a:off x="8111160" y="24199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0" name="CustomShape 33"/>
          <p:cNvSpPr/>
          <p:nvPr/>
        </p:nvSpPr>
        <p:spPr>
          <a:xfrm rot="21435600">
            <a:off x="8411400" y="24058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1" name="CustomShape 34"/>
          <p:cNvSpPr/>
          <p:nvPr/>
        </p:nvSpPr>
        <p:spPr>
          <a:xfrm rot="21435600">
            <a:off x="8705880" y="23914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2" name="CustomShape 35"/>
          <p:cNvSpPr/>
          <p:nvPr/>
        </p:nvSpPr>
        <p:spPr>
          <a:xfrm rot="21435600">
            <a:off x="8985240" y="238212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3" name="CustomShape 36"/>
          <p:cNvSpPr/>
          <p:nvPr/>
        </p:nvSpPr>
        <p:spPr>
          <a:xfrm rot="1264200">
            <a:off x="4043160" y="5109840"/>
            <a:ext cx="153396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4" name="CustomShape 37"/>
          <p:cNvSpPr/>
          <p:nvPr/>
        </p:nvSpPr>
        <p:spPr>
          <a:xfrm rot="1242600">
            <a:off x="4259880" y="49564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5" name="CustomShape 38"/>
          <p:cNvSpPr/>
          <p:nvPr/>
        </p:nvSpPr>
        <p:spPr>
          <a:xfrm rot="1242600">
            <a:off x="4541400" y="506304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6" name="CustomShape 39"/>
          <p:cNvSpPr/>
          <p:nvPr/>
        </p:nvSpPr>
        <p:spPr>
          <a:xfrm rot="1242600">
            <a:off x="4803120" y="51616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7" name="CustomShape 40"/>
          <p:cNvSpPr/>
          <p:nvPr/>
        </p:nvSpPr>
        <p:spPr>
          <a:xfrm rot="1242600">
            <a:off x="5084280" y="526824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48" name="CustomShape 41"/>
          <p:cNvSpPr/>
          <p:nvPr/>
        </p:nvSpPr>
        <p:spPr>
          <a:xfrm rot="19603200">
            <a:off x="6611040" y="5007600"/>
            <a:ext cx="1090440" cy="272520"/>
          </a:xfrm>
          <a:prstGeom prst="rightArrow">
            <a:avLst>
              <a:gd name="adj1" fmla="val 5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49" name="CustomShape 42"/>
          <p:cNvSpPr/>
          <p:nvPr/>
        </p:nvSpPr>
        <p:spPr>
          <a:xfrm rot="19560600">
            <a:off x="6797520" y="524268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50" name="CustomShape 43"/>
          <p:cNvSpPr/>
          <p:nvPr/>
        </p:nvSpPr>
        <p:spPr>
          <a:xfrm rot="19560600">
            <a:off x="7047360" y="507456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551" name="CustomShape 44"/>
          <p:cNvSpPr/>
          <p:nvPr/>
        </p:nvSpPr>
        <p:spPr>
          <a:xfrm rot="19560600">
            <a:off x="7279200" y="4917960"/>
            <a:ext cx="122760" cy="182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Tree>
  </p:cSld>
  <p:timing>
    <p:tnLst>
      <p:par>
        <p:cTn id="723" dur="indefinite" restart="never" nodeType="tmRoot">
          <p:childTnLst>
            <p:seq>
              <p:cTn id="724" dur="indefinite" nodeType="mainSeq">
                <p:childTnLst>
                  <p:par>
                    <p:cTn id="725" fill="hold">
                      <p:stCondLst>
                        <p:cond delay="0"/>
                      </p:stCondLst>
                      <p:childTnLst>
                        <p:par>
                          <p:cTn id="726" fill="hold">
                            <p:stCondLst>
                              <p:cond delay="0"/>
                            </p:stCondLst>
                            <p:childTnLst>
                              <p:par>
                                <p:cTn id="727" nodeType="afterEffect" fill="hold" presetClass="entr" presetID="10">
                                  <p:stCondLst>
                                    <p:cond delay="0"/>
                                  </p:stCondLst>
                                  <p:childTnLst>
                                    <p:set>
                                      <p:cBhvr>
                                        <p:cTn id="728" dur="1" fill="hold">
                                          <p:stCondLst>
                                            <p:cond delay="0"/>
                                          </p:stCondLst>
                                        </p:cTn>
                                        <p:tgtEl>
                                          <p:spTgt spid="-1"/>
                                        </p:tgtEl>
                                        <p:attrNameLst>
                                          <p:attrName>style.visibility</p:attrName>
                                        </p:attrNameLst>
                                      </p:cBhvr>
                                      <p:to>
                                        <p:strVal val="visible"/>
                                      </p:to>
                                    </p:set>
                                    <p:animEffect filter="fade" transition="in">
                                      <p:cBhvr additive="repl">
                                        <p:cTn id="729" dur="500"/>
                                        <p:tgtEl>
                                          <p:spTgt spid="-1"/>
                                        </p:tgtEl>
                                      </p:cBhvr>
                                    </p:animEffect>
                                  </p:childTnLst>
                                </p:cTn>
                              </p:par>
                              <p:par>
                                <p:cTn id="730" nodeType="withEffect" fill="hold" presetClass="entr" presetID="10">
                                  <p:stCondLst>
                                    <p:cond delay="0"/>
                                  </p:stCondLst>
                                  <p:childTnLst>
                                    <p:set>
                                      <p:cBhvr>
                                        <p:cTn id="731" dur="1" fill="hold">
                                          <p:stCondLst>
                                            <p:cond delay="0"/>
                                          </p:stCondLst>
                                        </p:cTn>
                                        <p:tgtEl>
                                          <p:spTgt spid="-1"/>
                                        </p:tgtEl>
                                        <p:attrNameLst>
                                          <p:attrName>style.visibility</p:attrName>
                                        </p:attrNameLst>
                                      </p:cBhvr>
                                      <p:to>
                                        <p:strVal val="visible"/>
                                      </p:to>
                                    </p:set>
                                    <p:animEffect filter="fade" transition="in">
                                      <p:cBhvr additive="repl">
                                        <p:cTn id="732" dur="500"/>
                                        <p:tgtEl>
                                          <p:spTgt spid="-1"/>
                                        </p:tgtEl>
                                      </p:cBhvr>
                                    </p:animEffect>
                                  </p:childTnLst>
                                </p:cTn>
                              </p:par>
                              <p:par>
                                <p:cTn id="733" nodeType="withEffect" fill="hold" presetClass="entr" presetID="10">
                                  <p:stCondLst>
                                    <p:cond delay="0"/>
                                  </p:stCondLst>
                                  <p:childTnLst>
                                    <p:set>
                                      <p:cBhvr>
                                        <p:cTn id="734" dur="1" fill="hold">
                                          <p:stCondLst>
                                            <p:cond delay="0"/>
                                          </p:stCondLst>
                                        </p:cTn>
                                        <p:tgtEl>
                                          <p:spTgt spid="-1"/>
                                        </p:tgtEl>
                                        <p:attrNameLst>
                                          <p:attrName>style.visibility</p:attrName>
                                        </p:attrNameLst>
                                      </p:cBhvr>
                                      <p:to>
                                        <p:strVal val="visible"/>
                                      </p:to>
                                    </p:set>
                                    <p:animEffect filter="fade" transition="in">
                                      <p:cBhvr additive="repl">
                                        <p:cTn id="735" dur="500"/>
                                        <p:tgtEl>
                                          <p:spTgt spid="-1"/>
                                        </p:tgtEl>
                                      </p:cBhvr>
                                    </p:animEffect>
                                  </p:childTnLst>
                                </p:cTn>
                              </p:par>
                              <p:par>
                                <p:cTn id="736" nodeType="withEffect" fill="hold" presetClass="entr" presetID="10">
                                  <p:stCondLst>
                                    <p:cond delay="0"/>
                                  </p:stCondLst>
                                  <p:childTnLst>
                                    <p:set>
                                      <p:cBhvr>
                                        <p:cTn id="737" dur="1" fill="hold">
                                          <p:stCondLst>
                                            <p:cond delay="0"/>
                                          </p:stCondLst>
                                        </p:cTn>
                                        <p:tgtEl>
                                          <p:spTgt spid="-1"/>
                                        </p:tgtEl>
                                        <p:attrNameLst>
                                          <p:attrName>style.visibility</p:attrName>
                                        </p:attrNameLst>
                                      </p:cBhvr>
                                      <p:to>
                                        <p:strVal val="visible"/>
                                      </p:to>
                                    </p:set>
                                    <p:animEffect filter="fade" transition="in">
                                      <p:cBhvr additive="repl">
                                        <p:cTn id="738" dur="500"/>
                                        <p:tgtEl>
                                          <p:spTgt spid="-1"/>
                                        </p:tgtEl>
                                      </p:cBhvr>
                                    </p:animEffect>
                                  </p:childTnLst>
                                </p:cTn>
                              </p:par>
                              <p:par>
                                <p:cTn id="739" nodeType="withEffect" fill="hold" presetClass="entr" presetID="10">
                                  <p:stCondLst>
                                    <p:cond delay="0"/>
                                  </p:stCondLst>
                                  <p:childTnLst>
                                    <p:set>
                                      <p:cBhvr>
                                        <p:cTn id="740" dur="1" fill="hold">
                                          <p:stCondLst>
                                            <p:cond delay="0"/>
                                          </p:stCondLst>
                                        </p:cTn>
                                        <p:tgtEl>
                                          <p:spTgt spid="-1"/>
                                        </p:tgtEl>
                                        <p:attrNameLst>
                                          <p:attrName>style.visibility</p:attrName>
                                        </p:attrNameLst>
                                      </p:cBhvr>
                                      <p:to>
                                        <p:strVal val="visible"/>
                                      </p:to>
                                    </p:set>
                                    <p:animEffect filter="fade" transition="in">
                                      <p:cBhvr additive="repl">
                                        <p:cTn id="74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838080" y="13788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Stealth Addresses </a:t>
            </a:r>
            <a:r>
              <a:rPr b="1" lang="en-US" sz="4400" spc="-1" strike="noStrike">
                <a:solidFill>
                  <a:srgbClr val="000000"/>
                </a:solidFill>
                <a:uFill>
                  <a:solidFill>
                    <a:srgbClr val="ffffff"/>
                  </a:solidFill>
                </a:uFill>
                <a:latin typeface="Calibri Light"/>
              </a:rPr>
              <a:t>
</a:t>
            </a:r>
            <a:r>
              <a:rPr b="0" i="1" lang="en-US" sz="1600" spc="-1" strike="noStrike">
                <a:solidFill>
                  <a:srgbClr val="000000"/>
                </a:solidFill>
                <a:uFill>
                  <a:solidFill>
                    <a:srgbClr val="ffffff"/>
                  </a:solidFill>
                </a:uFill>
                <a:latin typeface="Calibri Light"/>
              </a:rPr>
              <a:t>Adresses</a:t>
            </a:r>
            <a:r>
              <a:rPr b="0" i="1" lang="en-US" sz="4000" spc="-1" strike="noStrike">
                <a:solidFill>
                  <a:srgbClr val="000000"/>
                </a:solidFill>
                <a:uFill>
                  <a:solidFill>
                    <a:srgbClr val="ffffff"/>
                  </a:solidFill>
                </a:uFill>
                <a:latin typeface="Calibri Light"/>
              </a:rPr>
              <a:t> </a:t>
            </a:r>
            <a:r>
              <a:rPr b="0" i="1" lang="en-US" sz="1600" spc="-1" strike="noStrike">
                <a:solidFill>
                  <a:srgbClr val="000000"/>
                </a:solidFill>
                <a:uFill>
                  <a:solidFill>
                    <a:srgbClr val="ffffff"/>
                  </a:solidFill>
                </a:uFill>
                <a:latin typeface="Calibri Light"/>
              </a:rPr>
              <a:t>cachées</a:t>
            </a:r>
            <a:endParaRPr b="0" lang="en-US" sz="1800" spc="-1" strike="noStrike">
              <a:solidFill>
                <a:srgbClr val="000000"/>
              </a:solidFill>
              <a:uFill>
                <a:solidFill>
                  <a:srgbClr val="ffffff"/>
                </a:solidFill>
              </a:uFill>
              <a:latin typeface="Calibri"/>
            </a:endParaRPr>
          </a:p>
        </p:txBody>
      </p:sp>
      <p:sp>
        <p:nvSpPr>
          <p:cNvPr id="553" name="CustomShape 2"/>
          <p:cNvSpPr/>
          <p:nvPr/>
        </p:nvSpPr>
        <p:spPr>
          <a:xfrm>
            <a:off x="1571760" y="2194560"/>
            <a:ext cx="2277720" cy="431784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554" name="CustomShape 3"/>
          <p:cNvSpPr/>
          <p:nvPr/>
        </p:nvSpPr>
        <p:spPr>
          <a:xfrm>
            <a:off x="5235840" y="1611000"/>
            <a:ext cx="12661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SORTIES</a:t>
            </a:r>
            <a:endParaRPr b="0" lang="en-US" sz="1800" spc="-1" strike="noStrike">
              <a:solidFill>
                <a:srgbClr val="000000"/>
              </a:solidFill>
              <a:uFill>
                <a:solidFill>
                  <a:srgbClr val="ffffff"/>
                </a:solidFill>
              </a:uFill>
              <a:latin typeface="Arial"/>
            </a:endParaRPr>
          </a:p>
        </p:txBody>
      </p:sp>
      <p:sp>
        <p:nvSpPr>
          <p:cNvPr id="555" name="CustomShape 4"/>
          <p:cNvSpPr/>
          <p:nvPr/>
        </p:nvSpPr>
        <p:spPr>
          <a:xfrm>
            <a:off x="2160360" y="3794760"/>
            <a:ext cx="1103040" cy="529200"/>
          </a:xfrm>
          <a:prstGeom prst="roundRect">
            <a:avLst>
              <a:gd name="adj" fmla="val 16667"/>
            </a:avLst>
          </a:prstGeom>
          <a:solidFill>
            <a:srgbClr val="6fd5d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 XMR</a:t>
            </a:r>
            <a:endParaRPr b="0" lang="en-US" sz="1800" spc="-1" strike="noStrike">
              <a:solidFill>
                <a:srgbClr val="000000"/>
              </a:solidFill>
              <a:uFill>
                <a:solidFill>
                  <a:srgbClr val="ffffff"/>
                </a:solidFill>
              </a:uFill>
              <a:latin typeface="Arial"/>
            </a:endParaRPr>
          </a:p>
        </p:txBody>
      </p:sp>
      <p:sp>
        <p:nvSpPr>
          <p:cNvPr id="556" name="Line 5"/>
          <p:cNvSpPr/>
          <p:nvPr/>
        </p:nvSpPr>
        <p:spPr>
          <a:xfrm>
            <a:off x="7544880" y="3074400"/>
            <a:ext cx="360" cy="3028680"/>
          </a:xfrm>
          <a:prstGeom prst="line">
            <a:avLst/>
          </a:prstGeom>
          <a:ln w="19080">
            <a:solidFill>
              <a:schemeClr val="accent1">
                <a:lumMod val="75000"/>
              </a:schemeClr>
            </a:solidFill>
            <a:custDash>
              <a:ds d="100000" sp="100000"/>
            </a:custDash>
          </a:ln>
        </p:spPr>
        <p:style>
          <a:lnRef idx="1">
            <a:schemeClr val="accent1"/>
          </a:lnRef>
          <a:fillRef idx="0">
            <a:schemeClr val="accent1"/>
          </a:fillRef>
          <a:effectRef idx="0">
            <a:schemeClr val="accent1"/>
          </a:effectRef>
          <a:fontRef idx="minor"/>
        </p:style>
      </p:sp>
      <p:sp>
        <p:nvSpPr>
          <p:cNvPr id="557" name="Line 6"/>
          <p:cNvSpPr/>
          <p:nvPr/>
        </p:nvSpPr>
        <p:spPr>
          <a:xfrm>
            <a:off x="7225560" y="3074400"/>
            <a:ext cx="1743120" cy="360"/>
          </a:xfrm>
          <a:prstGeom prst="line">
            <a:avLst/>
          </a:prstGeom>
          <a:ln w="19080">
            <a:solidFill>
              <a:schemeClr val="accent1">
                <a:lumMod val="75000"/>
              </a:schemeClr>
            </a:solidFill>
            <a:custDash>
              <a:ds d="100000" sp="100000"/>
            </a:custDash>
          </a:ln>
        </p:spPr>
        <p:style>
          <a:lnRef idx="1">
            <a:schemeClr val="accent1"/>
          </a:lnRef>
          <a:fillRef idx="0">
            <a:schemeClr val="accent1"/>
          </a:fillRef>
          <a:effectRef idx="0">
            <a:schemeClr val="accent1"/>
          </a:effectRef>
          <a:fontRef idx="minor"/>
        </p:style>
      </p:sp>
      <p:sp>
        <p:nvSpPr>
          <p:cNvPr id="558" name="Line 7"/>
          <p:cNvSpPr/>
          <p:nvPr/>
        </p:nvSpPr>
        <p:spPr>
          <a:xfrm>
            <a:off x="7225560" y="4281840"/>
            <a:ext cx="319320" cy="360"/>
          </a:xfrm>
          <a:prstGeom prst="line">
            <a:avLst/>
          </a:prstGeom>
          <a:ln w="19080">
            <a:solidFill>
              <a:schemeClr val="accent1">
                <a:lumMod val="75000"/>
              </a:schemeClr>
            </a:solidFill>
            <a:custDash>
              <a:ds d="100000" sp="100000"/>
            </a:custDash>
          </a:ln>
        </p:spPr>
        <p:style>
          <a:lnRef idx="1">
            <a:schemeClr val="accent1"/>
          </a:lnRef>
          <a:fillRef idx="0">
            <a:schemeClr val="accent1"/>
          </a:fillRef>
          <a:effectRef idx="0">
            <a:schemeClr val="accent1"/>
          </a:effectRef>
          <a:fontRef idx="minor"/>
        </p:style>
      </p:sp>
      <p:sp>
        <p:nvSpPr>
          <p:cNvPr id="559" name="Line 8"/>
          <p:cNvSpPr/>
          <p:nvPr/>
        </p:nvSpPr>
        <p:spPr>
          <a:xfrm>
            <a:off x="7225560" y="6103080"/>
            <a:ext cx="319320" cy="360"/>
          </a:xfrm>
          <a:prstGeom prst="line">
            <a:avLst/>
          </a:prstGeom>
          <a:ln w="19080">
            <a:solidFill>
              <a:schemeClr val="accent1">
                <a:lumMod val="75000"/>
              </a:schemeClr>
            </a:solidFill>
            <a:custDash>
              <a:ds d="100000" sp="100000"/>
            </a:custDash>
          </a:ln>
        </p:spPr>
        <p:style>
          <a:lnRef idx="1">
            <a:schemeClr val="accent1"/>
          </a:lnRef>
          <a:fillRef idx="0">
            <a:schemeClr val="accent1"/>
          </a:fillRef>
          <a:effectRef idx="0">
            <a:schemeClr val="accent1"/>
          </a:effectRef>
          <a:fontRef idx="minor"/>
        </p:style>
      </p:sp>
      <p:sp>
        <p:nvSpPr>
          <p:cNvPr id="560" name="CustomShape 9"/>
          <p:cNvSpPr/>
          <p:nvPr/>
        </p:nvSpPr>
        <p:spPr>
          <a:xfrm>
            <a:off x="8969040" y="2814480"/>
            <a:ext cx="165096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Back to Sender</a:t>
            </a:r>
            <a:endParaRPr b="0" lang="en-US" sz="1800" spc="-1" strike="noStrike">
              <a:solidFill>
                <a:srgbClr val="000000"/>
              </a:solidFill>
              <a:uFill>
                <a:solidFill>
                  <a:srgbClr val="ffffff"/>
                </a:solidFill>
              </a:uFill>
              <a:latin typeface="Arial"/>
            </a:endParaRPr>
          </a:p>
        </p:txBody>
      </p:sp>
      <p:sp>
        <p:nvSpPr>
          <p:cNvPr id="561" name="Line 10"/>
          <p:cNvSpPr/>
          <p:nvPr/>
        </p:nvSpPr>
        <p:spPr>
          <a:xfrm>
            <a:off x="7725600" y="3688920"/>
            <a:ext cx="360" cy="2414160"/>
          </a:xfrm>
          <a:prstGeom prst="line">
            <a:avLst/>
          </a:prstGeom>
          <a:ln w="19080">
            <a:solidFill>
              <a:srgbClr val="f84836"/>
            </a:solidFill>
            <a:custDash>
              <a:ds d="100000" sp="100000"/>
            </a:custDash>
          </a:ln>
        </p:spPr>
        <p:style>
          <a:lnRef idx="1">
            <a:schemeClr val="accent1"/>
          </a:lnRef>
          <a:fillRef idx="0">
            <a:schemeClr val="accent1"/>
          </a:fillRef>
          <a:effectRef idx="0">
            <a:schemeClr val="accent1"/>
          </a:effectRef>
          <a:fontRef idx="minor"/>
        </p:style>
      </p:sp>
      <p:sp>
        <p:nvSpPr>
          <p:cNvPr id="562" name="Line 11"/>
          <p:cNvSpPr/>
          <p:nvPr/>
        </p:nvSpPr>
        <p:spPr>
          <a:xfrm>
            <a:off x="7225560" y="3688920"/>
            <a:ext cx="500040" cy="360"/>
          </a:xfrm>
          <a:prstGeom prst="line">
            <a:avLst/>
          </a:prstGeom>
          <a:ln w="19080">
            <a:solidFill>
              <a:srgbClr val="f84836"/>
            </a:solidFill>
            <a:custDash>
              <a:ds d="100000" sp="100000"/>
            </a:custDash>
          </a:ln>
        </p:spPr>
        <p:style>
          <a:lnRef idx="1">
            <a:schemeClr val="accent1"/>
          </a:lnRef>
          <a:fillRef idx="0">
            <a:schemeClr val="accent1"/>
          </a:fillRef>
          <a:effectRef idx="0">
            <a:schemeClr val="accent1"/>
          </a:effectRef>
          <a:fontRef idx="minor"/>
        </p:style>
      </p:sp>
      <p:sp>
        <p:nvSpPr>
          <p:cNvPr id="563" name="Line 12"/>
          <p:cNvSpPr/>
          <p:nvPr/>
        </p:nvSpPr>
        <p:spPr>
          <a:xfrm>
            <a:off x="7225560" y="4888800"/>
            <a:ext cx="500040" cy="360"/>
          </a:xfrm>
          <a:prstGeom prst="line">
            <a:avLst/>
          </a:prstGeom>
          <a:ln w="19080">
            <a:solidFill>
              <a:srgbClr val="f84836"/>
            </a:solidFill>
            <a:custDash>
              <a:ds d="100000" sp="100000"/>
            </a:custDash>
          </a:ln>
        </p:spPr>
        <p:style>
          <a:lnRef idx="1">
            <a:schemeClr val="accent1"/>
          </a:lnRef>
          <a:fillRef idx="0">
            <a:schemeClr val="accent1"/>
          </a:fillRef>
          <a:effectRef idx="0">
            <a:schemeClr val="accent1"/>
          </a:effectRef>
          <a:fontRef idx="minor"/>
        </p:style>
      </p:sp>
      <p:sp>
        <p:nvSpPr>
          <p:cNvPr id="564" name="Line 13"/>
          <p:cNvSpPr/>
          <p:nvPr/>
        </p:nvSpPr>
        <p:spPr>
          <a:xfrm>
            <a:off x="7225560" y="5503320"/>
            <a:ext cx="500040" cy="360"/>
          </a:xfrm>
          <a:prstGeom prst="line">
            <a:avLst/>
          </a:prstGeom>
          <a:ln w="19080">
            <a:solidFill>
              <a:srgbClr val="f84836"/>
            </a:solidFill>
            <a:custDash>
              <a:ds d="100000" sp="100000"/>
            </a:custDash>
          </a:ln>
        </p:spPr>
        <p:style>
          <a:lnRef idx="1">
            <a:schemeClr val="accent1"/>
          </a:lnRef>
          <a:fillRef idx="0">
            <a:schemeClr val="accent1"/>
          </a:fillRef>
          <a:effectRef idx="0">
            <a:schemeClr val="accent1"/>
          </a:effectRef>
          <a:fontRef idx="minor"/>
        </p:style>
      </p:sp>
      <p:sp>
        <p:nvSpPr>
          <p:cNvPr id="565" name="Line 14"/>
          <p:cNvSpPr/>
          <p:nvPr/>
        </p:nvSpPr>
        <p:spPr>
          <a:xfrm>
            <a:off x="7725600" y="6103080"/>
            <a:ext cx="1243080" cy="360"/>
          </a:xfrm>
          <a:prstGeom prst="line">
            <a:avLst/>
          </a:prstGeom>
          <a:ln w="19080">
            <a:solidFill>
              <a:srgbClr val="f84836"/>
            </a:solidFill>
            <a:custDash>
              <a:ds d="100000" sp="100000"/>
            </a:custDash>
          </a:ln>
        </p:spPr>
        <p:style>
          <a:lnRef idx="1">
            <a:schemeClr val="accent1"/>
          </a:lnRef>
          <a:fillRef idx="0">
            <a:schemeClr val="accent1"/>
          </a:fillRef>
          <a:effectRef idx="0">
            <a:schemeClr val="accent1"/>
          </a:effectRef>
          <a:fontRef idx="minor"/>
        </p:style>
      </p:sp>
      <p:sp>
        <p:nvSpPr>
          <p:cNvPr id="566" name="CustomShape 15"/>
          <p:cNvSpPr/>
          <p:nvPr/>
        </p:nvSpPr>
        <p:spPr>
          <a:xfrm>
            <a:off x="8969040" y="5842080"/>
            <a:ext cx="165096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To Receiver</a:t>
            </a:r>
            <a:endParaRPr b="0" lang="en-US" sz="1800" spc="-1" strike="noStrike">
              <a:solidFill>
                <a:srgbClr val="000000"/>
              </a:solidFill>
              <a:uFill>
                <a:solidFill>
                  <a:srgbClr val="ffffff"/>
                </a:solidFill>
              </a:uFill>
              <a:latin typeface="Arial"/>
            </a:endParaRPr>
          </a:p>
        </p:txBody>
      </p:sp>
      <p:sp>
        <p:nvSpPr>
          <p:cNvPr id="567" name="CustomShape 16"/>
          <p:cNvSpPr/>
          <p:nvPr/>
        </p:nvSpPr>
        <p:spPr>
          <a:xfrm>
            <a:off x="2043360" y="1609920"/>
            <a:ext cx="13348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ENTRÉES</a:t>
            </a:r>
            <a:endParaRPr b="0" lang="en-US" sz="1800" spc="-1" strike="noStrike">
              <a:solidFill>
                <a:srgbClr val="000000"/>
              </a:solidFill>
              <a:uFill>
                <a:solidFill>
                  <a:srgbClr val="ffffff"/>
                </a:solidFill>
              </a:uFill>
              <a:latin typeface="Arial"/>
            </a:endParaRPr>
          </a:p>
        </p:txBody>
      </p:sp>
      <p:sp>
        <p:nvSpPr>
          <p:cNvPr id="568" name="CustomShape 17"/>
          <p:cNvSpPr/>
          <p:nvPr/>
        </p:nvSpPr>
        <p:spPr>
          <a:xfrm>
            <a:off x="2158920" y="4820040"/>
            <a:ext cx="1103040" cy="529200"/>
          </a:xfrm>
          <a:prstGeom prst="roundRect">
            <a:avLst>
              <a:gd name="adj" fmla="val 16667"/>
            </a:avLst>
          </a:prstGeom>
          <a:solidFill>
            <a:srgbClr val="6fd5d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100 XMR</a:t>
            </a:r>
            <a:endParaRPr b="0" lang="en-US" sz="1800" spc="-1" strike="noStrike">
              <a:solidFill>
                <a:srgbClr val="000000"/>
              </a:solidFill>
              <a:uFill>
                <a:solidFill>
                  <a:srgbClr val="ffffff"/>
                </a:solidFill>
              </a:uFill>
              <a:latin typeface="Arial"/>
            </a:endParaRPr>
          </a:p>
        </p:txBody>
      </p:sp>
      <p:sp>
        <p:nvSpPr>
          <p:cNvPr id="569" name="CustomShape 18"/>
          <p:cNvSpPr/>
          <p:nvPr/>
        </p:nvSpPr>
        <p:spPr>
          <a:xfrm>
            <a:off x="2449440" y="4389840"/>
            <a:ext cx="5043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Ou</a:t>
            </a:r>
            <a:endParaRPr b="0" lang="en-US" sz="1800" spc="-1" strike="noStrike">
              <a:solidFill>
                <a:srgbClr val="000000"/>
              </a:solidFill>
              <a:uFill>
                <a:solidFill>
                  <a:srgbClr val="ffffff"/>
                </a:solidFill>
              </a:uFill>
              <a:latin typeface="Arial"/>
            </a:endParaRPr>
          </a:p>
        </p:txBody>
      </p:sp>
      <p:sp>
        <p:nvSpPr>
          <p:cNvPr id="570" name="CustomShape 19"/>
          <p:cNvSpPr/>
          <p:nvPr/>
        </p:nvSpPr>
        <p:spPr>
          <a:xfrm>
            <a:off x="4506840" y="28144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hfk5yndjdmnfirwm5dnu</a:t>
            </a:r>
            <a:endParaRPr b="0" lang="en-US" sz="1800" spc="-1" strike="noStrike">
              <a:solidFill>
                <a:srgbClr val="000000"/>
              </a:solidFill>
              <a:uFill>
                <a:solidFill>
                  <a:srgbClr val="ffffff"/>
                </a:solidFill>
              </a:uFill>
              <a:latin typeface="Arial"/>
            </a:endParaRPr>
          </a:p>
        </p:txBody>
      </p:sp>
      <p:sp>
        <p:nvSpPr>
          <p:cNvPr id="571" name="CustomShape 20"/>
          <p:cNvSpPr/>
          <p:nvPr/>
        </p:nvSpPr>
        <p:spPr>
          <a:xfrm>
            <a:off x="4506840" y="342108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7yf8dji8fbwb4f5hdfdicnd</a:t>
            </a:r>
            <a:endParaRPr b="0" lang="en-US" sz="1800" spc="-1" strike="noStrike">
              <a:solidFill>
                <a:srgbClr val="000000"/>
              </a:solidFill>
              <a:uFill>
                <a:solidFill>
                  <a:srgbClr val="ffffff"/>
                </a:solidFill>
              </a:uFill>
              <a:latin typeface="Arial"/>
            </a:endParaRPr>
          </a:p>
        </p:txBody>
      </p:sp>
      <p:sp>
        <p:nvSpPr>
          <p:cNvPr id="572" name="CustomShape 21"/>
          <p:cNvSpPr/>
          <p:nvPr/>
        </p:nvSpPr>
        <p:spPr>
          <a:xfrm>
            <a:off x="4506840" y="40276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ey5f8ne58nh5nogsefwjw</a:t>
            </a:r>
            <a:endParaRPr b="0" lang="en-US" sz="1800" spc="-1" strike="noStrike">
              <a:solidFill>
                <a:srgbClr val="000000"/>
              </a:solidFill>
              <a:uFill>
                <a:solidFill>
                  <a:srgbClr val="ffffff"/>
                </a:solidFill>
              </a:uFill>
              <a:latin typeface="Arial"/>
            </a:endParaRPr>
          </a:p>
        </p:txBody>
      </p:sp>
      <p:sp>
        <p:nvSpPr>
          <p:cNvPr id="573" name="CustomShape 22"/>
          <p:cNvSpPr/>
          <p:nvPr/>
        </p:nvSpPr>
        <p:spPr>
          <a:xfrm>
            <a:off x="4506840" y="462924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58fmd8jhybwnng8nengf</a:t>
            </a:r>
            <a:endParaRPr b="0" lang="en-US" sz="1800" spc="-1" strike="noStrike">
              <a:solidFill>
                <a:srgbClr val="000000"/>
              </a:solidFill>
              <a:uFill>
                <a:solidFill>
                  <a:srgbClr val="ffffff"/>
                </a:solidFill>
              </a:uFill>
              <a:latin typeface="Arial"/>
            </a:endParaRPr>
          </a:p>
        </p:txBody>
      </p:sp>
      <p:sp>
        <p:nvSpPr>
          <p:cNvPr id="574" name="CustomShape 23"/>
          <p:cNvSpPr/>
          <p:nvPr/>
        </p:nvSpPr>
        <p:spPr>
          <a:xfrm>
            <a:off x="4506840" y="5235480"/>
            <a:ext cx="2722680" cy="529200"/>
          </a:xfrm>
          <a:prstGeom prst="roundRect">
            <a:avLst>
              <a:gd name="adj" fmla="val 16667"/>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5hfnq835hng6iwfumwf8</a:t>
            </a:r>
            <a:endParaRPr b="0" lang="en-US" sz="1800" spc="-1" strike="noStrike">
              <a:solidFill>
                <a:srgbClr val="000000"/>
              </a:solidFill>
              <a:uFill>
                <a:solidFill>
                  <a:srgbClr val="ffffff"/>
                </a:solidFill>
              </a:uFill>
              <a:latin typeface="Arial"/>
            </a:endParaRPr>
          </a:p>
        </p:txBody>
      </p:sp>
      <p:sp>
        <p:nvSpPr>
          <p:cNvPr id="575" name="CustomShape 24"/>
          <p:cNvSpPr/>
          <p:nvPr/>
        </p:nvSpPr>
        <p:spPr>
          <a:xfrm>
            <a:off x="4506840" y="58420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3348dqnqcb8vqfi8dfj65f</a:t>
            </a:r>
            <a:endParaRPr b="0" lang="en-US" sz="1800" spc="-1" strike="noStrike">
              <a:solidFill>
                <a:srgbClr val="000000"/>
              </a:solidFill>
              <a:uFill>
                <a:solidFill>
                  <a:srgbClr val="ffffff"/>
                </a:solidFill>
              </a:uFill>
              <a:latin typeface="Arial"/>
            </a:endParaRPr>
          </a:p>
        </p:txBody>
      </p:sp>
      <p:sp>
        <p:nvSpPr>
          <p:cNvPr id="576" name="Line 25"/>
          <p:cNvSpPr/>
          <p:nvPr/>
        </p:nvSpPr>
        <p:spPr>
          <a:xfrm>
            <a:off x="3995280" y="3098160"/>
            <a:ext cx="360" cy="302868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77" name="Line 26"/>
          <p:cNvSpPr/>
          <p:nvPr/>
        </p:nvSpPr>
        <p:spPr>
          <a:xfrm flipH="1">
            <a:off x="3995280" y="309816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78" name="Line 27"/>
          <p:cNvSpPr/>
          <p:nvPr/>
        </p:nvSpPr>
        <p:spPr>
          <a:xfrm flipH="1">
            <a:off x="3995280" y="371268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79" name="Line 28"/>
          <p:cNvSpPr/>
          <p:nvPr/>
        </p:nvSpPr>
        <p:spPr>
          <a:xfrm flipH="1">
            <a:off x="3995280" y="430560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0" name="Line 29"/>
          <p:cNvSpPr/>
          <p:nvPr/>
        </p:nvSpPr>
        <p:spPr>
          <a:xfrm flipH="1">
            <a:off x="3995280" y="491256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1" name="Line 30"/>
          <p:cNvSpPr/>
          <p:nvPr/>
        </p:nvSpPr>
        <p:spPr>
          <a:xfrm flipH="1">
            <a:off x="3995280" y="552744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2" name="Line 31"/>
          <p:cNvSpPr/>
          <p:nvPr/>
        </p:nvSpPr>
        <p:spPr>
          <a:xfrm flipH="1">
            <a:off x="3995280" y="612684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3" name="Line 32"/>
          <p:cNvSpPr/>
          <p:nvPr/>
        </p:nvSpPr>
        <p:spPr>
          <a:xfrm flipH="1">
            <a:off x="3553920" y="4588560"/>
            <a:ext cx="45216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4" name="CustomShape 33"/>
          <p:cNvSpPr/>
          <p:nvPr/>
        </p:nvSpPr>
        <p:spPr>
          <a:xfrm>
            <a:off x="3264120" y="4155840"/>
            <a:ext cx="289800" cy="529200"/>
          </a:xfrm>
          <a:prstGeom prst="bentConnector2">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5" name="CustomShape 34"/>
          <p:cNvSpPr/>
          <p:nvPr/>
        </p:nvSpPr>
        <p:spPr>
          <a:xfrm flipV="1">
            <a:off x="3262320" y="4684320"/>
            <a:ext cx="291240" cy="495720"/>
          </a:xfrm>
          <a:prstGeom prst="bentConnector2">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86" name="CustomShape 35"/>
          <p:cNvSpPr/>
          <p:nvPr/>
        </p:nvSpPr>
        <p:spPr>
          <a:xfrm>
            <a:off x="4496040" y="2212200"/>
            <a:ext cx="3081240" cy="52992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Commitment public key</a:t>
            </a:r>
            <a:endParaRPr b="0" lang="en-US" sz="1800" spc="-1" strike="noStrike">
              <a:solidFill>
                <a:srgbClr val="000000"/>
              </a:solidFill>
              <a:uFill>
                <a:solidFill>
                  <a:srgbClr val="ffffff"/>
                </a:solidFill>
              </a:uFill>
              <a:latin typeface="Arial"/>
            </a:endParaRPr>
          </a:p>
        </p:txBody>
      </p:sp>
      <p:sp>
        <p:nvSpPr>
          <p:cNvPr id="587" name="CustomShape 36"/>
          <p:cNvSpPr/>
          <p:nvPr/>
        </p:nvSpPr>
        <p:spPr>
          <a:xfrm flipH="1" flipV="1" rot="5400000">
            <a:off x="2945520" y="2243160"/>
            <a:ext cx="1317240" cy="1783440"/>
          </a:xfrm>
          <a:prstGeom prst="bentConnector2">
            <a:avLst/>
          </a:prstGeom>
          <a:noFill/>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Tree>
  </p:cSld>
  <p:timing>
    <p:tnLst>
      <p:par>
        <p:cTn id="742" dur="indefinite" restart="never" nodeType="tmRoot">
          <p:childTnLst>
            <p:seq>
              <p:cTn id="743" dur="indefinite" nodeType="mainSeq">
                <p:childTnLst>
                  <p:par>
                    <p:cTn id="744" fill="hold">
                      <p:stCondLst>
                        <p:cond delay="0"/>
                      </p:stCondLst>
                      <p:childTnLst>
                        <p:par>
                          <p:cTn id="745" fill="hold">
                            <p:stCondLst>
                              <p:cond delay="0"/>
                            </p:stCondLst>
                            <p:childTnLst>
                              <p:par>
                                <p:cTn id="746" nodeType="afterEffect" fill="hold" presetClass="entr" presetID="10">
                                  <p:stCondLst>
                                    <p:cond delay="0"/>
                                  </p:stCondLst>
                                  <p:childTnLst>
                                    <p:set>
                                      <p:cBhvr>
                                        <p:cTn id="747" dur="1" fill="hold">
                                          <p:stCondLst>
                                            <p:cond delay="0"/>
                                          </p:stCondLst>
                                        </p:cTn>
                                        <p:tgtEl>
                                          <p:spTgt spid="552"/>
                                        </p:tgtEl>
                                        <p:attrNameLst>
                                          <p:attrName>style.visibility</p:attrName>
                                        </p:attrNameLst>
                                      </p:cBhvr>
                                      <p:to>
                                        <p:strVal val="visible"/>
                                      </p:to>
                                    </p:set>
                                    <p:animEffect filter="fade" transition="in">
                                      <p:cBhvr additive="repl">
                                        <p:cTn id="748" dur="500"/>
                                        <p:tgtEl>
                                          <p:spTgt spid="552"/>
                                        </p:tgtEl>
                                      </p:cBhvr>
                                    </p:animEffect>
                                  </p:childTnLst>
                                </p:cTn>
                              </p:par>
                            </p:childTnLst>
                          </p:cTn>
                        </p:par>
                        <p:par>
                          <p:cTn id="749" fill="hold">
                            <p:stCondLst>
                              <p:cond delay="500"/>
                            </p:stCondLst>
                            <p:childTnLst>
                              <p:par>
                                <p:cTn id="750" nodeType="afterEffect" fill="hold" presetClass="entr" presetID="10">
                                  <p:stCondLst>
                                    <p:cond delay="0"/>
                                  </p:stCondLst>
                                  <p:childTnLst>
                                    <p:set>
                                      <p:cBhvr>
                                        <p:cTn id="751" dur="1" fill="hold">
                                          <p:stCondLst>
                                            <p:cond delay="0"/>
                                          </p:stCondLst>
                                        </p:cTn>
                                        <p:tgtEl>
                                          <p:spTgt spid="567"/>
                                        </p:tgtEl>
                                        <p:attrNameLst>
                                          <p:attrName>style.visibility</p:attrName>
                                        </p:attrNameLst>
                                      </p:cBhvr>
                                      <p:to>
                                        <p:strVal val="visible"/>
                                      </p:to>
                                    </p:set>
                                    <p:animEffect filter="fade" transition="in">
                                      <p:cBhvr additive="repl">
                                        <p:cTn id="752" dur="500"/>
                                        <p:tgtEl>
                                          <p:spTgt spid="567"/>
                                        </p:tgtEl>
                                      </p:cBhvr>
                                    </p:animEffect>
                                  </p:childTnLst>
                                </p:cTn>
                              </p:par>
                              <p:par>
                                <p:cTn id="753" nodeType="withEffect" fill="hold" presetClass="entr" presetID="10">
                                  <p:stCondLst>
                                    <p:cond delay="0"/>
                                  </p:stCondLst>
                                  <p:childTnLst>
                                    <p:set>
                                      <p:cBhvr>
                                        <p:cTn id="754" dur="1" fill="hold">
                                          <p:stCondLst>
                                            <p:cond delay="0"/>
                                          </p:stCondLst>
                                        </p:cTn>
                                        <p:tgtEl>
                                          <p:spTgt spid="554"/>
                                        </p:tgtEl>
                                        <p:attrNameLst>
                                          <p:attrName>style.visibility</p:attrName>
                                        </p:attrNameLst>
                                      </p:cBhvr>
                                      <p:to>
                                        <p:strVal val="visible"/>
                                      </p:to>
                                    </p:set>
                                    <p:animEffect filter="fade" transition="in">
                                      <p:cBhvr additive="repl">
                                        <p:cTn id="755" dur="500"/>
                                        <p:tgtEl>
                                          <p:spTgt spid="554"/>
                                        </p:tgtEl>
                                      </p:cBhvr>
                                    </p:animEffect>
                                  </p:childTnLst>
                                </p:cTn>
                              </p:par>
                              <p:par>
                                <p:cTn id="756" nodeType="withEffect" fill="hold" presetClass="entr" presetID="10">
                                  <p:stCondLst>
                                    <p:cond delay="0"/>
                                  </p:stCondLst>
                                  <p:childTnLst>
                                    <p:set>
                                      <p:cBhvr>
                                        <p:cTn id="757" dur="1" fill="hold">
                                          <p:stCondLst>
                                            <p:cond delay="0"/>
                                          </p:stCondLst>
                                        </p:cTn>
                                        <p:tgtEl>
                                          <p:spTgt spid="553"/>
                                        </p:tgtEl>
                                        <p:attrNameLst>
                                          <p:attrName>style.visibility</p:attrName>
                                        </p:attrNameLst>
                                      </p:cBhvr>
                                      <p:to>
                                        <p:strVal val="visible"/>
                                      </p:to>
                                    </p:set>
                                    <p:animEffect filter="fade" transition="in">
                                      <p:cBhvr additive="repl">
                                        <p:cTn id="758" dur="500"/>
                                        <p:tgtEl>
                                          <p:spTgt spid="553"/>
                                        </p:tgtEl>
                                      </p:cBhvr>
                                    </p:animEffect>
                                  </p:childTnLst>
                                </p:cTn>
                              </p:par>
                            </p:childTnLst>
                          </p:cTn>
                        </p:par>
                        <p:par>
                          <p:cTn id="759" fill="hold">
                            <p:stCondLst>
                              <p:cond delay="1000"/>
                            </p:stCondLst>
                            <p:childTnLst>
                              <p:par>
                                <p:cTn id="760" nodeType="afterEffect" fill="hold" presetClass="entr" presetID="10">
                                  <p:stCondLst>
                                    <p:cond delay="0"/>
                                  </p:stCondLst>
                                  <p:childTnLst>
                                    <p:set>
                                      <p:cBhvr>
                                        <p:cTn id="761" dur="1" fill="hold">
                                          <p:stCondLst>
                                            <p:cond delay="0"/>
                                          </p:stCondLst>
                                        </p:cTn>
                                        <p:tgtEl>
                                          <p:spTgt spid="555"/>
                                        </p:tgtEl>
                                        <p:attrNameLst>
                                          <p:attrName>style.visibility</p:attrName>
                                        </p:attrNameLst>
                                      </p:cBhvr>
                                      <p:to>
                                        <p:strVal val="visible"/>
                                      </p:to>
                                    </p:set>
                                    <p:animEffect filter="fade" transition="in">
                                      <p:cBhvr additive="repl">
                                        <p:cTn id="762" dur="500"/>
                                        <p:tgtEl>
                                          <p:spTgt spid="555"/>
                                        </p:tgtEl>
                                      </p:cBhvr>
                                    </p:animEffect>
                                  </p:childTnLst>
                                </p:cTn>
                              </p:par>
                              <p:par>
                                <p:cTn id="763" nodeType="withEffect" fill="hold" presetClass="entr" presetID="10">
                                  <p:stCondLst>
                                    <p:cond delay="0"/>
                                  </p:stCondLst>
                                  <p:childTnLst>
                                    <p:set>
                                      <p:cBhvr>
                                        <p:cTn id="764" dur="1" fill="hold">
                                          <p:stCondLst>
                                            <p:cond delay="0"/>
                                          </p:stCondLst>
                                        </p:cTn>
                                        <p:tgtEl>
                                          <p:spTgt spid="568"/>
                                        </p:tgtEl>
                                        <p:attrNameLst>
                                          <p:attrName>style.visibility</p:attrName>
                                        </p:attrNameLst>
                                      </p:cBhvr>
                                      <p:to>
                                        <p:strVal val="visible"/>
                                      </p:to>
                                    </p:set>
                                    <p:animEffect filter="fade" transition="in">
                                      <p:cBhvr additive="repl">
                                        <p:cTn id="765" dur="500"/>
                                        <p:tgtEl>
                                          <p:spTgt spid="568"/>
                                        </p:tgtEl>
                                      </p:cBhvr>
                                    </p:animEffect>
                                  </p:childTnLst>
                                </p:cTn>
                              </p:par>
                              <p:par>
                                <p:cTn id="766" nodeType="withEffect" fill="hold" presetClass="entr" presetID="10">
                                  <p:stCondLst>
                                    <p:cond delay="0"/>
                                  </p:stCondLst>
                                  <p:childTnLst>
                                    <p:set>
                                      <p:cBhvr>
                                        <p:cTn id="767" dur="1" fill="hold">
                                          <p:stCondLst>
                                            <p:cond delay="0"/>
                                          </p:stCondLst>
                                        </p:cTn>
                                        <p:tgtEl>
                                          <p:spTgt spid="569"/>
                                        </p:tgtEl>
                                        <p:attrNameLst>
                                          <p:attrName>style.visibility</p:attrName>
                                        </p:attrNameLst>
                                      </p:cBhvr>
                                      <p:to>
                                        <p:strVal val="visible"/>
                                      </p:to>
                                    </p:set>
                                    <p:animEffect filter="fade" transition="in">
                                      <p:cBhvr additive="repl">
                                        <p:cTn id="768" dur="500"/>
                                        <p:tgtEl>
                                          <p:spTgt spid="569"/>
                                        </p:tgtEl>
                                      </p:cBhvr>
                                    </p:animEffect>
                                  </p:childTnLst>
                                </p:cTn>
                              </p:par>
                            </p:childTnLst>
                          </p:cTn>
                        </p:par>
                      </p:childTnLst>
                    </p:cTn>
                  </p:par>
                  <p:par>
                    <p:cTn id="769" fill="hold">
                      <p:stCondLst>
                        <p:cond delay="indefinite"/>
                      </p:stCondLst>
                      <p:childTnLst>
                        <p:par>
                          <p:cTn id="770" fill="hold">
                            <p:stCondLst>
                              <p:cond delay="0"/>
                            </p:stCondLst>
                            <p:childTnLst>
                              <p:par>
                                <p:cTn id="771" nodeType="clickEffect" fill="hold" presetClass="entr" presetID="10">
                                  <p:stCondLst>
                                    <p:cond delay="0"/>
                                  </p:stCondLst>
                                  <p:childTnLst>
                                    <p:set>
                                      <p:cBhvr>
                                        <p:cTn id="772" dur="1" fill="hold">
                                          <p:stCondLst>
                                            <p:cond delay="0"/>
                                          </p:stCondLst>
                                        </p:cTn>
                                        <p:tgtEl>
                                          <p:spTgt spid="-1"/>
                                        </p:tgtEl>
                                        <p:attrNameLst>
                                          <p:attrName>style.visibility</p:attrName>
                                        </p:attrNameLst>
                                      </p:cBhvr>
                                      <p:to>
                                        <p:strVal val="visible"/>
                                      </p:to>
                                    </p:set>
                                    <p:animEffect filter="fade" transition="in">
                                      <p:cBhvr additive="repl">
                                        <p:cTn id="773" dur="500"/>
                                        <p:tgtEl>
                                          <p:spTgt spid="-1"/>
                                        </p:tgtEl>
                                      </p:cBhvr>
                                    </p:animEffect>
                                  </p:childTnLst>
                                </p:cTn>
                              </p:par>
                            </p:childTnLst>
                          </p:cTn>
                        </p:par>
                      </p:childTnLst>
                    </p:cTn>
                  </p:par>
                  <p:par>
                    <p:cTn id="774" fill="hold">
                      <p:stCondLst>
                        <p:cond delay="indefinite"/>
                      </p:stCondLst>
                      <p:childTnLst>
                        <p:par>
                          <p:cTn id="775" fill="hold">
                            <p:stCondLst>
                              <p:cond delay="0"/>
                            </p:stCondLst>
                            <p:childTnLst>
                              <p:par>
                                <p:cTn id="776" nodeType="clickEffect" fill="hold" presetClass="entr" presetID="22" presetSubtype="8">
                                  <p:stCondLst>
                                    <p:cond delay="0"/>
                                  </p:stCondLst>
                                  <p:childTnLst>
                                    <p:set>
                                      <p:cBhvr>
                                        <p:cTn id="777" dur="1" fill="hold">
                                          <p:stCondLst>
                                            <p:cond delay="0"/>
                                          </p:stCondLst>
                                        </p:cTn>
                                        <p:tgtEl>
                                          <p:spTgt spid="-1"/>
                                        </p:tgtEl>
                                        <p:attrNameLst>
                                          <p:attrName>style.visibility</p:attrName>
                                        </p:attrNameLst>
                                      </p:cBhvr>
                                      <p:to>
                                        <p:strVal val="visible"/>
                                      </p:to>
                                    </p:set>
                                    <p:animEffect filter="wipe(left)" transition="in">
                                      <p:cBhvr additive="repl">
                                        <p:cTn id="778" dur="500"/>
                                        <p:tgtEl>
                                          <p:spTgt spid="-1"/>
                                        </p:tgtEl>
                                      </p:cBhvr>
                                    </p:animEffec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22" presetSubtype="8">
                                  <p:stCondLst>
                                    <p:cond delay="0"/>
                                  </p:stCondLst>
                                  <p:childTnLst>
                                    <p:set>
                                      <p:cBhvr>
                                        <p:cTn id="782" dur="1" fill="hold">
                                          <p:stCondLst>
                                            <p:cond delay="0"/>
                                          </p:stCondLst>
                                        </p:cTn>
                                        <p:tgtEl>
                                          <p:spTgt spid="-1"/>
                                        </p:tgtEl>
                                        <p:attrNameLst>
                                          <p:attrName>style.visibility</p:attrName>
                                        </p:attrNameLst>
                                      </p:cBhvr>
                                      <p:to>
                                        <p:strVal val="visible"/>
                                      </p:to>
                                    </p:set>
                                    <p:animEffect filter="wipe(left)" transition="in">
                                      <p:cBhvr additive="repl">
                                        <p:cTn id="78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Summary</a:t>
            </a:r>
            <a:endParaRPr b="0" lang="en-US" sz="1800" spc="-1" strike="noStrike">
              <a:solidFill>
                <a:srgbClr val="000000"/>
              </a:solidFill>
              <a:uFill>
                <a:solidFill>
                  <a:srgbClr val="ffffff"/>
                </a:solidFill>
              </a:uFill>
              <a:latin typeface="Calibri"/>
            </a:endParaRPr>
          </a:p>
        </p:txBody>
      </p:sp>
      <p:sp>
        <p:nvSpPr>
          <p:cNvPr id="589" name="CustomShape 2"/>
          <p:cNvSpPr/>
          <p:nvPr/>
        </p:nvSpPr>
        <p:spPr>
          <a:xfrm>
            <a:off x="1333080" y="2304360"/>
            <a:ext cx="2722680" cy="529200"/>
          </a:xfrm>
          <a:prstGeom prst="roundRect">
            <a:avLst>
              <a:gd name="adj" fmla="val 16667"/>
            </a:avLst>
          </a:prstGeom>
          <a:gradFill>
            <a:gsLst>
              <a:gs pos="0">
                <a:srgbClr val="1ea185"/>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 (Tx ID fgwinw3fwtk54)</a:t>
            </a:r>
            <a:endParaRPr b="0" lang="en-US" sz="1800" spc="-1" strike="noStrike">
              <a:solidFill>
                <a:srgbClr val="000000"/>
              </a:solidFill>
              <a:uFill>
                <a:solidFill>
                  <a:srgbClr val="ffffff"/>
                </a:solidFill>
              </a:uFill>
              <a:latin typeface="Arial"/>
            </a:endParaRPr>
          </a:p>
        </p:txBody>
      </p:sp>
      <p:sp>
        <p:nvSpPr>
          <p:cNvPr id="590" name="CustomShape 3"/>
          <p:cNvSpPr/>
          <p:nvPr/>
        </p:nvSpPr>
        <p:spPr>
          <a:xfrm>
            <a:off x="1333080" y="2910600"/>
            <a:ext cx="2722680" cy="529200"/>
          </a:xfrm>
          <a:prstGeom prst="roundRect">
            <a:avLst>
              <a:gd name="adj" fmla="val 16667"/>
            </a:avLst>
          </a:prstGeom>
          <a:gradFill>
            <a:gsLst>
              <a:gs pos="0">
                <a:srgbClr val="1ea185"/>
              </a:gs>
              <a:gs pos="100000">
                <a:schemeClr val="accent1">
                  <a:lumMod val="60000"/>
                  <a:lumOff val="40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8 (Tx ID hng6iwfumwf8)</a:t>
            </a:r>
            <a:endParaRPr b="0" lang="en-US" sz="1800" spc="-1" strike="noStrike">
              <a:solidFill>
                <a:srgbClr val="000000"/>
              </a:solidFill>
              <a:uFill>
                <a:solidFill>
                  <a:srgbClr val="ffffff"/>
                </a:solidFill>
              </a:uFill>
              <a:latin typeface="Arial"/>
            </a:endParaRPr>
          </a:p>
        </p:txBody>
      </p:sp>
      <p:sp>
        <p:nvSpPr>
          <p:cNvPr id="591" name="CustomShape 4"/>
          <p:cNvSpPr/>
          <p:nvPr/>
        </p:nvSpPr>
        <p:spPr>
          <a:xfrm>
            <a:off x="1333080" y="3517200"/>
            <a:ext cx="2722680" cy="529200"/>
          </a:xfrm>
          <a:prstGeom prst="roundRect">
            <a:avLst>
              <a:gd name="adj" fmla="val 16667"/>
            </a:avLst>
          </a:prstGeom>
          <a:gradFill>
            <a:gsLst>
              <a:gs pos="0">
                <a:srgbClr val="1ea185"/>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11 (Tx ID twv8mf8dnfas)</a:t>
            </a:r>
            <a:endParaRPr b="0" lang="en-US" sz="1800" spc="-1" strike="noStrike">
              <a:solidFill>
                <a:srgbClr val="000000"/>
              </a:solidFill>
              <a:uFill>
                <a:solidFill>
                  <a:srgbClr val="ffffff"/>
                </a:solidFill>
              </a:uFill>
              <a:latin typeface="Arial"/>
            </a:endParaRPr>
          </a:p>
        </p:txBody>
      </p:sp>
      <p:sp>
        <p:nvSpPr>
          <p:cNvPr id="592" name="CustomShape 5"/>
          <p:cNvSpPr/>
          <p:nvPr/>
        </p:nvSpPr>
        <p:spPr>
          <a:xfrm>
            <a:off x="1333080" y="4118760"/>
            <a:ext cx="2722680" cy="529200"/>
          </a:xfrm>
          <a:prstGeom prst="roundRect">
            <a:avLst>
              <a:gd name="adj" fmla="val 16667"/>
            </a:avLst>
          </a:prstGeom>
          <a:gradFill>
            <a:gsLst>
              <a:gs pos="0">
                <a:srgbClr val="1ea185"/>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15 (Tx ID wn3f4diiijffwn)</a:t>
            </a:r>
            <a:endParaRPr b="0" lang="en-US" sz="1800" spc="-1" strike="noStrike">
              <a:solidFill>
                <a:srgbClr val="000000"/>
              </a:solidFill>
              <a:uFill>
                <a:solidFill>
                  <a:srgbClr val="ffffff"/>
                </a:solidFill>
              </a:uFill>
              <a:latin typeface="Arial"/>
            </a:endParaRPr>
          </a:p>
        </p:txBody>
      </p:sp>
      <p:sp>
        <p:nvSpPr>
          <p:cNvPr id="593" name="CustomShape 6"/>
          <p:cNvSpPr/>
          <p:nvPr/>
        </p:nvSpPr>
        <p:spPr>
          <a:xfrm>
            <a:off x="1333080" y="4725360"/>
            <a:ext cx="2722680" cy="529200"/>
          </a:xfrm>
          <a:prstGeom prst="roundRect">
            <a:avLst>
              <a:gd name="adj" fmla="val 16667"/>
            </a:avLst>
          </a:prstGeom>
          <a:gradFill>
            <a:gsLst>
              <a:gs pos="0">
                <a:srgbClr val="1ea185"/>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18 (Tx ID n48gfwmfdki)</a:t>
            </a:r>
            <a:endParaRPr b="0" lang="en-US" sz="1800" spc="-1" strike="noStrike">
              <a:solidFill>
                <a:srgbClr val="000000"/>
              </a:solidFill>
              <a:uFill>
                <a:solidFill>
                  <a:srgbClr val="ffffff"/>
                </a:solidFill>
              </a:uFill>
              <a:latin typeface="Arial"/>
            </a:endParaRPr>
          </a:p>
        </p:txBody>
      </p:sp>
      <p:sp>
        <p:nvSpPr>
          <p:cNvPr id="594" name="CustomShape 7"/>
          <p:cNvSpPr/>
          <p:nvPr/>
        </p:nvSpPr>
        <p:spPr>
          <a:xfrm>
            <a:off x="1333080" y="5331600"/>
            <a:ext cx="2722680" cy="529200"/>
          </a:xfrm>
          <a:prstGeom prst="roundRect">
            <a:avLst>
              <a:gd name="adj" fmla="val 16667"/>
            </a:avLst>
          </a:prstGeom>
          <a:gradFill>
            <a:gsLst>
              <a:gs pos="0">
                <a:srgbClr val="1ea185"/>
              </a:gs>
              <a:gs pos="100000">
                <a:schemeClr val="accent1">
                  <a:lumMod val="60000"/>
                  <a:lumOff val="40000"/>
                  <a:shade val="100000"/>
                  <a:satMod val="115000"/>
                </a:schemeClr>
              </a:gs>
            </a:gsLst>
            <a:lin ang="108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21 (Tx ID 4f5f8njdoam4)</a:t>
            </a:r>
            <a:endParaRPr b="0" lang="en-US" sz="1800" spc="-1" strike="noStrike">
              <a:solidFill>
                <a:srgbClr val="000000"/>
              </a:solidFill>
              <a:uFill>
                <a:solidFill>
                  <a:srgbClr val="ffffff"/>
                </a:solidFill>
              </a:uFill>
              <a:latin typeface="Arial"/>
            </a:endParaRPr>
          </a:p>
        </p:txBody>
      </p:sp>
      <p:sp>
        <p:nvSpPr>
          <p:cNvPr id="595" name="CustomShape 8"/>
          <p:cNvSpPr/>
          <p:nvPr/>
        </p:nvSpPr>
        <p:spPr>
          <a:xfrm>
            <a:off x="5472720" y="3813840"/>
            <a:ext cx="1103040" cy="529200"/>
          </a:xfrm>
          <a:prstGeom prst="roundRect">
            <a:avLst>
              <a:gd name="adj" fmla="val 16667"/>
            </a:avLst>
          </a:prstGeom>
          <a:solidFill>
            <a:srgbClr val="6fd5d7"/>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 XMR</a:t>
            </a:r>
            <a:endParaRPr b="0" lang="en-US" sz="1800" spc="-1" strike="noStrike">
              <a:solidFill>
                <a:srgbClr val="000000"/>
              </a:solidFill>
              <a:uFill>
                <a:solidFill>
                  <a:srgbClr val="ffffff"/>
                </a:solidFill>
              </a:uFill>
              <a:latin typeface="Arial"/>
            </a:endParaRPr>
          </a:p>
        </p:txBody>
      </p:sp>
      <p:sp>
        <p:nvSpPr>
          <p:cNvPr id="596" name="Line 9"/>
          <p:cNvSpPr/>
          <p:nvPr/>
        </p:nvSpPr>
        <p:spPr>
          <a:xfrm>
            <a:off x="4557960" y="2563920"/>
            <a:ext cx="360" cy="302868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97" name="Line 10"/>
          <p:cNvSpPr/>
          <p:nvPr/>
        </p:nvSpPr>
        <p:spPr>
          <a:xfrm>
            <a:off x="4057560" y="256392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98" name="Line 11"/>
          <p:cNvSpPr/>
          <p:nvPr/>
        </p:nvSpPr>
        <p:spPr>
          <a:xfrm>
            <a:off x="4057560" y="317844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599" name="Line 12"/>
          <p:cNvSpPr/>
          <p:nvPr/>
        </p:nvSpPr>
        <p:spPr>
          <a:xfrm>
            <a:off x="4057560" y="377136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0" name="Line 13"/>
          <p:cNvSpPr/>
          <p:nvPr/>
        </p:nvSpPr>
        <p:spPr>
          <a:xfrm>
            <a:off x="4057560" y="437832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1" name="Line 14"/>
          <p:cNvSpPr/>
          <p:nvPr/>
        </p:nvSpPr>
        <p:spPr>
          <a:xfrm>
            <a:off x="4057560" y="499320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2" name="Line 15"/>
          <p:cNvSpPr/>
          <p:nvPr/>
        </p:nvSpPr>
        <p:spPr>
          <a:xfrm>
            <a:off x="4057560" y="5592600"/>
            <a:ext cx="500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3" name="Line 16"/>
          <p:cNvSpPr/>
          <p:nvPr/>
        </p:nvSpPr>
        <p:spPr>
          <a:xfrm>
            <a:off x="4557960" y="4089960"/>
            <a:ext cx="914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4" name="Line 17"/>
          <p:cNvSpPr/>
          <p:nvPr/>
        </p:nvSpPr>
        <p:spPr>
          <a:xfrm>
            <a:off x="6576120" y="4089960"/>
            <a:ext cx="9144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05" name="CustomShape 18"/>
          <p:cNvSpPr/>
          <p:nvPr/>
        </p:nvSpPr>
        <p:spPr>
          <a:xfrm>
            <a:off x="8001720" y="19994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hfk5yndjdmnfirwm5dnu</a:t>
            </a:r>
            <a:endParaRPr b="0" lang="en-US" sz="1800" spc="-1" strike="noStrike">
              <a:solidFill>
                <a:srgbClr val="000000"/>
              </a:solidFill>
              <a:uFill>
                <a:solidFill>
                  <a:srgbClr val="ffffff"/>
                </a:solidFill>
              </a:uFill>
              <a:latin typeface="Arial"/>
            </a:endParaRPr>
          </a:p>
        </p:txBody>
      </p:sp>
      <p:sp>
        <p:nvSpPr>
          <p:cNvPr id="606" name="CustomShape 19"/>
          <p:cNvSpPr/>
          <p:nvPr/>
        </p:nvSpPr>
        <p:spPr>
          <a:xfrm>
            <a:off x="8001720" y="26060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7yf8dji8fbwb4f5hdfdicnd</a:t>
            </a:r>
            <a:endParaRPr b="0" lang="en-US" sz="1800" spc="-1" strike="noStrike">
              <a:solidFill>
                <a:srgbClr val="000000"/>
              </a:solidFill>
              <a:uFill>
                <a:solidFill>
                  <a:srgbClr val="ffffff"/>
                </a:solidFill>
              </a:uFill>
              <a:latin typeface="Arial"/>
            </a:endParaRPr>
          </a:p>
        </p:txBody>
      </p:sp>
      <p:sp>
        <p:nvSpPr>
          <p:cNvPr id="607" name="CustomShape 20"/>
          <p:cNvSpPr/>
          <p:nvPr/>
        </p:nvSpPr>
        <p:spPr>
          <a:xfrm>
            <a:off x="8001720" y="321228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ey5f8ne58nh5nogsefwjw</a:t>
            </a:r>
            <a:endParaRPr b="0" lang="en-US" sz="1800" spc="-1" strike="noStrike">
              <a:solidFill>
                <a:srgbClr val="000000"/>
              </a:solidFill>
              <a:uFill>
                <a:solidFill>
                  <a:srgbClr val="ffffff"/>
                </a:solidFill>
              </a:uFill>
              <a:latin typeface="Arial"/>
            </a:endParaRPr>
          </a:p>
        </p:txBody>
      </p:sp>
      <p:sp>
        <p:nvSpPr>
          <p:cNvPr id="608" name="CustomShape 21"/>
          <p:cNvSpPr/>
          <p:nvPr/>
        </p:nvSpPr>
        <p:spPr>
          <a:xfrm>
            <a:off x="8001720" y="38138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58fmd8jhybwnng8nengf</a:t>
            </a:r>
            <a:endParaRPr b="0" lang="en-US" sz="1800" spc="-1" strike="noStrike">
              <a:solidFill>
                <a:srgbClr val="000000"/>
              </a:solidFill>
              <a:uFill>
                <a:solidFill>
                  <a:srgbClr val="ffffff"/>
                </a:solidFill>
              </a:uFill>
              <a:latin typeface="Arial"/>
            </a:endParaRPr>
          </a:p>
        </p:txBody>
      </p:sp>
      <p:sp>
        <p:nvSpPr>
          <p:cNvPr id="609" name="CustomShape 22"/>
          <p:cNvSpPr/>
          <p:nvPr/>
        </p:nvSpPr>
        <p:spPr>
          <a:xfrm>
            <a:off x="8001720" y="44204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5hfnq835hng6iwfumwf8</a:t>
            </a:r>
            <a:endParaRPr b="0" lang="en-US" sz="1800" spc="-1" strike="noStrike">
              <a:solidFill>
                <a:srgbClr val="000000"/>
              </a:solidFill>
              <a:uFill>
                <a:solidFill>
                  <a:srgbClr val="ffffff"/>
                </a:solidFill>
              </a:uFill>
              <a:latin typeface="Arial"/>
            </a:endParaRPr>
          </a:p>
        </p:txBody>
      </p:sp>
      <p:sp>
        <p:nvSpPr>
          <p:cNvPr id="610" name="CustomShape 23"/>
          <p:cNvSpPr/>
          <p:nvPr/>
        </p:nvSpPr>
        <p:spPr>
          <a:xfrm>
            <a:off x="8001720" y="5027040"/>
            <a:ext cx="2722680" cy="529200"/>
          </a:xfrm>
          <a:prstGeom prst="roundRect">
            <a:avLst>
              <a:gd name="adj"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uFill>
                  <a:solidFill>
                    <a:srgbClr val="ffffff"/>
                  </a:solidFill>
                </a:uFill>
                <a:latin typeface="Calibri"/>
              </a:rPr>
              <a:t>3348dqnqcb8vqfi8dfj65f</a:t>
            </a:r>
            <a:endParaRPr b="0" lang="en-US" sz="1800" spc="-1" strike="noStrike">
              <a:solidFill>
                <a:srgbClr val="000000"/>
              </a:solidFill>
              <a:uFill>
                <a:solidFill>
                  <a:srgbClr val="ffffff"/>
                </a:solidFill>
              </a:uFill>
              <a:latin typeface="Arial"/>
            </a:endParaRPr>
          </a:p>
        </p:txBody>
      </p:sp>
      <p:sp>
        <p:nvSpPr>
          <p:cNvPr id="611" name="Line 24"/>
          <p:cNvSpPr/>
          <p:nvPr/>
        </p:nvSpPr>
        <p:spPr>
          <a:xfrm>
            <a:off x="7490520" y="2283120"/>
            <a:ext cx="360" cy="361044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2" name="Line 25"/>
          <p:cNvSpPr/>
          <p:nvPr/>
        </p:nvSpPr>
        <p:spPr>
          <a:xfrm flipH="1">
            <a:off x="7490520" y="228312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3" name="Line 26"/>
          <p:cNvSpPr/>
          <p:nvPr/>
        </p:nvSpPr>
        <p:spPr>
          <a:xfrm flipH="1">
            <a:off x="7490520" y="289764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4" name="Line 27"/>
          <p:cNvSpPr/>
          <p:nvPr/>
        </p:nvSpPr>
        <p:spPr>
          <a:xfrm flipH="1">
            <a:off x="7490520" y="349056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5" name="Line 28"/>
          <p:cNvSpPr/>
          <p:nvPr/>
        </p:nvSpPr>
        <p:spPr>
          <a:xfrm flipH="1">
            <a:off x="7490520" y="409752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6" name="Line 29"/>
          <p:cNvSpPr/>
          <p:nvPr/>
        </p:nvSpPr>
        <p:spPr>
          <a:xfrm flipH="1">
            <a:off x="7490520" y="471204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7" name="Line 30"/>
          <p:cNvSpPr/>
          <p:nvPr/>
        </p:nvSpPr>
        <p:spPr>
          <a:xfrm flipH="1">
            <a:off x="7490520" y="5311800"/>
            <a:ext cx="50004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618" name="CustomShape 31"/>
          <p:cNvSpPr/>
          <p:nvPr/>
        </p:nvSpPr>
        <p:spPr>
          <a:xfrm>
            <a:off x="8001720" y="5628600"/>
            <a:ext cx="3081240" cy="529920"/>
          </a:xfrm>
          <a:prstGeom prst="hexagon">
            <a:avLst>
              <a:gd name="adj" fmla="val 25000"/>
              <a:gd name="vf" fmla="val 115470"/>
            </a:avLst>
          </a:prstGeom>
          <a:solidFill>
            <a:srgbClr val="445469"/>
          </a:solidFill>
          <a:ln>
            <a:noFill/>
          </a:ln>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Calibri"/>
              </a:rPr>
              <a:t>Commitment public key</a:t>
            </a:r>
            <a:endParaRPr b="0" lang="en-US" sz="1800" spc="-1" strike="noStrike">
              <a:solidFill>
                <a:srgbClr val="000000"/>
              </a:solidFill>
              <a:uFill>
                <a:solidFill>
                  <a:srgbClr val="ffffff"/>
                </a:solidFill>
              </a:uFill>
              <a:latin typeface="Arial"/>
            </a:endParaRPr>
          </a:p>
        </p:txBody>
      </p:sp>
      <p:sp>
        <p:nvSpPr>
          <p:cNvPr id="619" name="Line 32"/>
          <p:cNvSpPr/>
          <p:nvPr/>
        </p:nvSpPr>
        <p:spPr>
          <a:xfrm flipH="1">
            <a:off x="7490520" y="5893560"/>
            <a:ext cx="511200" cy="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Tree>
  </p:cSld>
  <p:timing>
    <p:tnLst>
      <p:par>
        <p:cTn id="784" dur="indefinite" restart="never" nodeType="tmRoot">
          <p:childTnLst>
            <p:seq>
              <p:cTn id="785" dur="indefinite" nodeType="mainSeq">
                <p:childTnLst>
                  <p:par>
                    <p:cTn id="786" fill="hold">
                      <p:stCondLst>
                        <p:cond delay="0"/>
                      </p:stCondLst>
                      <p:childTnLst>
                        <p:par>
                          <p:cTn id="787" fill="hold">
                            <p:stCondLst>
                              <p:cond delay="0"/>
                            </p:stCondLst>
                            <p:childTnLst>
                              <p:par>
                                <p:cTn id="788" nodeType="afterEffect" fill="hold" presetClass="entr" presetID="10">
                                  <p:stCondLst>
                                    <p:cond delay="0"/>
                                  </p:stCondLst>
                                  <p:childTnLst>
                                    <p:set>
                                      <p:cBhvr>
                                        <p:cTn id="789" dur="1" fill="hold">
                                          <p:stCondLst>
                                            <p:cond delay="0"/>
                                          </p:stCondLst>
                                        </p:cTn>
                                        <p:tgtEl>
                                          <p:spTgt spid="588"/>
                                        </p:tgtEl>
                                        <p:attrNameLst>
                                          <p:attrName>style.visibility</p:attrName>
                                        </p:attrNameLst>
                                      </p:cBhvr>
                                      <p:to>
                                        <p:strVal val="visible"/>
                                      </p:to>
                                    </p:set>
                                    <p:animEffect filter="fade" transition="in">
                                      <p:cBhvr additive="repl">
                                        <p:cTn id="790" dur="500"/>
                                        <p:tgtEl>
                                          <p:spTgt spid="588"/>
                                        </p:tgtEl>
                                      </p:cBhvr>
                                    </p:animEffect>
                                  </p:childTnLst>
                                </p:cTn>
                              </p:par>
                            </p:childTnLst>
                          </p:cTn>
                        </p:par>
                        <p:par>
                          <p:cTn id="791" fill="hold">
                            <p:stCondLst>
                              <p:cond delay="500"/>
                            </p:stCondLst>
                            <p:childTnLst>
                              <p:par>
                                <p:cTn id="792" nodeType="afterEffect" fill="hold" presetClass="entr" presetID="10">
                                  <p:stCondLst>
                                    <p:cond delay="0"/>
                                  </p:stCondLst>
                                  <p:childTnLst>
                                    <p:set>
                                      <p:cBhvr>
                                        <p:cTn id="793" dur="1" fill="hold">
                                          <p:stCondLst>
                                            <p:cond delay="0"/>
                                          </p:stCondLst>
                                        </p:cTn>
                                        <p:tgtEl>
                                          <p:spTgt spid="-1"/>
                                        </p:tgtEl>
                                        <p:attrNameLst>
                                          <p:attrName>style.visibility</p:attrName>
                                        </p:attrNameLst>
                                      </p:cBhvr>
                                      <p:to>
                                        <p:strVal val="visible"/>
                                      </p:to>
                                    </p:set>
                                    <p:animEffect filter="fade" transition="in">
                                      <p:cBhvr additive="repl">
                                        <p:cTn id="794"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Intimité par défaut</a:t>
            </a:r>
            <a:endParaRPr b="0" lang="en-US" sz="1800" spc="-1" strike="noStrike">
              <a:solidFill>
                <a:srgbClr val="000000"/>
              </a:solidFill>
              <a:uFill>
                <a:solidFill>
                  <a:srgbClr val="ffffff"/>
                </a:solidFill>
              </a:uFill>
              <a:latin typeface="Calibri"/>
            </a:endParaRPr>
          </a:p>
        </p:txBody>
      </p:sp>
      <p:pic>
        <p:nvPicPr>
          <p:cNvPr id="621" name="Picture 2" descr=""/>
          <p:cNvPicPr/>
          <p:nvPr/>
        </p:nvPicPr>
        <p:blipFill>
          <a:blip r:embed="rId1"/>
          <a:stretch/>
        </p:blipFill>
        <p:spPr>
          <a:xfrm>
            <a:off x="838080" y="2551320"/>
            <a:ext cx="4905000" cy="2428560"/>
          </a:xfrm>
          <a:prstGeom prst="rect">
            <a:avLst/>
          </a:prstGeom>
          <a:ln>
            <a:noFill/>
          </a:ln>
        </p:spPr>
      </p:pic>
      <p:sp>
        <p:nvSpPr>
          <p:cNvPr id="622" name="CustomShape 2"/>
          <p:cNvSpPr/>
          <p:nvPr/>
        </p:nvSpPr>
        <p:spPr>
          <a:xfrm>
            <a:off x="943200" y="4980240"/>
            <a:ext cx="4695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Source: MoneroBlocks.info 24 Feb 2016</a:t>
            </a:r>
            <a:endParaRPr b="0" lang="en-US" sz="1800" spc="-1" strike="noStrike">
              <a:solidFill>
                <a:srgbClr val="000000"/>
              </a:solidFill>
              <a:uFill>
                <a:solidFill>
                  <a:srgbClr val="ffffff"/>
                </a:solidFill>
              </a:uFill>
              <a:latin typeface="Arial"/>
            </a:endParaRPr>
          </a:p>
        </p:txBody>
      </p:sp>
      <p:pic>
        <p:nvPicPr>
          <p:cNvPr id="623" name="Picture 4" descr=""/>
          <p:cNvPicPr/>
          <p:nvPr/>
        </p:nvPicPr>
        <p:blipFill>
          <a:blip r:embed="rId2"/>
          <a:stretch/>
        </p:blipFill>
        <p:spPr>
          <a:xfrm>
            <a:off x="7248600" y="1866960"/>
            <a:ext cx="4105080" cy="4343040"/>
          </a:xfrm>
          <a:prstGeom prst="rect">
            <a:avLst/>
          </a:prstGeom>
          <a:ln>
            <a:noFill/>
          </a:ln>
        </p:spPr>
      </p:pic>
      <p:sp>
        <p:nvSpPr>
          <p:cNvPr id="624" name="CustomShape 3"/>
          <p:cNvSpPr/>
          <p:nvPr/>
        </p:nvSpPr>
        <p:spPr>
          <a:xfrm>
            <a:off x="7446600" y="6201720"/>
            <a:ext cx="3709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Source: zcha.in 15 March 2017</a:t>
            </a:r>
            <a:endParaRPr b="0" lang="en-US" sz="1800" spc="-1" strike="noStrike">
              <a:solidFill>
                <a:srgbClr val="000000"/>
              </a:solidFill>
              <a:uFill>
                <a:solidFill>
                  <a:srgbClr val="ffffff"/>
                </a:solidFill>
              </a:uFill>
              <a:latin typeface="Arial"/>
            </a:endParaRPr>
          </a:p>
        </p:txBody>
      </p:sp>
    </p:spTree>
  </p:cSld>
  <p:timing>
    <p:tnLst>
      <p:par>
        <p:cTn id="795" dur="indefinite" restart="never" nodeType="tmRoot">
          <p:childTnLst>
            <p:seq>
              <p:cTn id="796" dur="indefinite" nodeType="mainSeq">
                <p:childTnLst>
                  <p:par>
                    <p:cTn id="797" fill="hold">
                      <p:stCondLst>
                        <p:cond delay="0"/>
                      </p:stCondLst>
                      <p:childTnLst>
                        <p:par>
                          <p:cTn id="798" fill="hold">
                            <p:stCondLst>
                              <p:cond delay="0"/>
                            </p:stCondLst>
                            <p:childTnLst>
                              <p:par>
                                <p:cTn id="799" nodeType="afterEffect" fill="hold" presetClass="entr" presetID="10">
                                  <p:stCondLst>
                                    <p:cond delay="0"/>
                                  </p:stCondLst>
                                  <p:childTnLst>
                                    <p:set>
                                      <p:cBhvr>
                                        <p:cTn id="800" dur="1" fill="hold">
                                          <p:stCondLst>
                                            <p:cond delay="0"/>
                                          </p:stCondLst>
                                        </p:cTn>
                                        <p:tgtEl>
                                          <p:spTgt spid="620"/>
                                        </p:tgtEl>
                                        <p:attrNameLst>
                                          <p:attrName>style.visibility</p:attrName>
                                        </p:attrNameLst>
                                      </p:cBhvr>
                                      <p:to>
                                        <p:strVal val="visible"/>
                                      </p:to>
                                    </p:set>
                                    <p:animEffect filter="fade" transition="in">
                                      <p:cBhvr additive="repl">
                                        <p:cTn id="801" dur="500"/>
                                        <p:tgtEl>
                                          <p:spTgt spid="620"/>
                                        </p:tgtEl>
                                      </p:cBhvr>
                                    </p:animEffect>
                                  </p:childTnLst>
                                </p:cTn>
                              </p:par>
                            </p:childTnLst>
                          </p:cTn>
                        </p:par>
                      </p:childTnLst>
                    </p:cTn>
                  </p:par>
                  <p:par>
                    <p:cTn id="802" fill="hold">
                      <p:stCondLst>
                        <p:cond delay="indefinite"/>
                      </p:stCondLst>
                      <p:childTnLst>
                        <p:par>
                          <p:cTn id="803" fill="hold">
                            <p:stCondLst>
                              <p:cond delay="0"/>
                            </p:stCondLst>
                            <p:childTnLst>
                              <p:par>
                                <p:cTn id="804" nodeType="clickEffect" fill="hold" presetClass="entr" presetID="10">
                                  <p:stCondLst>
                                    <p:cond delay="0"/>
                                  </p:stCondLst>
                                  <p:childTnLst>
                                    <p:set>
                                      <p:cBhvr>
                                        <p:cTn id="805" dur="1" fill="hold">
                                          <p:stCondLst>
                                            <p:cond delay="0"/>
                                          </p:stCondLst>
                                        </p:cTn>
                                        <p:tgtEl>
                                          <p:spTgt spid="621"/>
                                        </p:tgtEl>
                                        <p:attrNameLst>
                                          <p:attrName>style.visibility</p:attrName>
                                        </p:attrNameLst>
                                      </p:cBhvr>
                                      <p:to>
                                        <p:strVal val="visible"/>
                                      </p:to>
                                    </p:set>
                                    <p:animEffect filter="fade" transition="in">
                                      <p:cBhvr additive="repl">
                                        <p:cTn id="806" dur="500"/>
                                        <p:tgtEl>
                                          <p:spTgt spid="621"/>
                                        </p:tgtEl>
                                      </p:cBhvr>
                                    </p:animEffect>
                                  </p:childTnLst>
                                </p:cTn>
                              </p:par>
                              <p:par>
                                <p:cTn id="807" nodeType="withEffect" fill="hold" presetClass="entr" presetID="10">
                                  <p:stCondLst>
                                    <p:cond delay="0"/>
                                  </p:stCondLst>
                                  <p:childTnLst>
                                    <p:set>
                                      <p:cBhvr>
                                        <p:cTn id="808" dur="1" fill="hold">
                                          <p:stCondLst>
                                            <p:cond delay="0"/>
                                          </p:stCondLst>
                                        </p:cTn>
                                        <p:tgtEl>
                                          <p:spTgt spid="622"/>
                                        </p:tgtEl>
                                        <p:attrNameLst>
                                          <p:attrName>style.visibility</p:attrName>
                                        </p:attrNameLst>
                                      </p:cBhvr>
                                      <p:to>
                                        <p:strVal val="visible"/>
                                      </p:to>
                                    </p:set>
                                    <p:animEffect filter="fade" transition="in">
                                      <p:cBhvr additive="repl">
                                        <p:cTn id="809" dur="500"/>
                                        <p:tgtEl>
                                          <p:spTgt spid="622"/>
                                        </p:tgtEl>
                                      </p:cBhvr>
                                    </p:animEffect>
                                  </p:childTnLst>
                                </p:cTn>
                              </p:par>
                            </p:childTnLst>
                          </p:cTn>
                        </p:par>
                      </p:childTnLst>
                    </p:cTn>
                  </p:par>
                  <p:par>
                    <p:cTn id="810" fill="hold">
                      <p:stCondLst>
                        <p:cond delay="indefinite"/>
                      </p:stCondLst>
                      <p:childTnLst>
                        <p:par>
                          <p:cTn id="811" fill="hold">
                            <p:stCondLst>
                              <p:cond delay="0"/>
                            </p:stCondLst>
                            <p:childTnLst>
                              <p:par>
                                <p:cTn id="812" nodeType="clickEffect" fill="hold" presetClass="entr" presetID="10">
                                  <p:stCondLst>
                                    <p:cond delay="0"/>
                                  </p:stCondLst>
                                  <p:childTnLst>
                                    <p:set>
                                      <p:cBhvr>
                                        <p:cTn id="813" dur="1" fill="hold">
                                          <p:stCondLst>
                                            <p:cond delay="0"/>
                                          </p:stCondLst>
                                        </p:cTn>
                                        <p:tgtEl>
                                          <p:spTgt spid="623"/>
                                        </p:tgtEl>
                                        <p:attrNameLst>
                                          <p:attrName>style.visibility</p:attrName>
                                        </p:attrNameLst>
                                      </p:cBhvr>
                                      <p:to>
                                        <p:strVal val="visible"/>
                                      </p:to>
                                    </p:set>
                                    <p:animEffect filter="fade" transition="in">
                                      <p:cBhvr additive="repl">
                                        <p:cTn id="814" dur="500"/>
                                        <p:tgtEl>
                                          <p:spTgt spid="623"/>
                                        </p:tgtEl>
                                      </p:cBhvr>
                                    </p:animEffect>
                                  </p:childTnLst>
                                </p:cTn>
                              </p:par>
                              <p:par>
                                <p:cTn id="815" nodeType="withEffect" fill="hold" presetClass="entr" presetID="10">
                                  <p:stCondLst>
                                    <p:cond delay="0"/>
                                  </p:stCondLst>
                                  <p:childTnLst>
                                    <p:set>
                                      <p:cBhvr>
                                        <p:cTn id="816" dur="1" fill="hold">
                                          <p:stCondLst>
                                            <p:cond delay="0"/>
                                          </p:stCondLst>
                                        </p:cTn>
                                        <p:tgtEl>
                                          <p:spTgt spid="624"/>
                                        </p:tgtEl>
                                        <p:attrNameLst>
                                          <p:attrName>style.visibility</p:attrName>
                                        </p:attrNameLst>
                                      </p:cBhvr>
                                      <p:to>
                                        <p:strVal val="visible"/>
                                      </p:to>
                                    </p:set>
                                    <p:animEffect filter="fade" transition="in">
                                      <p:cBhvr additive="repl">
                                        <p:cTn id="817" dur="500"/>
                                        <p:tgtEl>
                                          <p:spTgt spid="62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Des </a:t>
            </a:r>
            <a:r>
              <a:rPr b="1" lang="en-US" sz="4400" spc="-1" strike="noStrike">
                <a:solidFill>
                  <a:srgbClr val="000000"/>
                </a:solidFill>
                <a:uFill>
                  <a:solidFill>
                    <a:srgbClr val="ffffff"/>
                  </a:solidFill>
                </a:uFill>
                <a:latin typeface="Calibri Light"/>
              </a:rPr>
              <a:t>Systèmes </a:t>
            </a:r>
            <a:r>
              <a:rPr b="1" lang="en-US" sz="4400" spc="-1" strike="noStrike">
                <a:solidFill>
                  <a:srgbClr val="000000"/>
                </a:solidFill>
                <a:uFill>
                  <a:solidFill>
                    <a:srgbClr val="ffffff"/>
                  </a:solidFill>
                </a:uFill>
                <a:latin typeface="Calibri Light"/>
              </a:rPr>
              <a:t>Centralisé </a:t>
            </a:r>
            <a:r>
              <a:rPr b="1" lang="en-US" sz="4400" spc="-1" strike="noStrike">
                <a:solidFill>
                  <a:srgbClr val="000000"/>
                </a:solidFill>
                <a:uFill>
                  <a:solidFill>
                    <a:srgbClr val="ffffff"/>
                  </a:solidFill>
                </a:uFill>
                <a:latin typeface="Calibri Light"/>
              </a:rPr>
              <a:t>
</a:t>
            </a:r>
            <a:r>
              <a:rPr b="1" lang="en-US" sz="4400" spc="-1" strike="noStrike">
                <a:solidFill>
                  <a:srgbClr val="000000"/>
                </a:solidFill>
                <a:uFill>
                  <a:solidFill>
                    <a:srgbClr val="ffffff"/>
                  </a:solidFill>
                </a:uFill>
                <a:latin typeface="Calibri Light"/>
              </a:rPr>
              <a:t>vs.</a:t>
            </a:r>
            <a:r>
              <a:rPr b="1" lang="en-US" sz="4400" spc="-1" strike="noStrike">
                <a:solidFill>
                  <a:srgbClr val="000000"/>
                </a:solidFill>
                <a:uFill>
                  <a:solidFill>
                    <a:srgbClr val="ffffff"/>
                  </a:solidFill>
                </a:uFill>
                <a:latin typeface="Calibri Light"/>
              </a:rPr>
              <a:t>
</a:t>
            </a:r>
            <a:r>
              <a:rPr b="1" lang="en-US" sz="4400" spc="-1" strike="noStrike">
                <a:solidFill>
                  <a:srgbClr val="000000"/>
                </a:solidFill>
                <a:uFill>
                  <a:solidFill>
                    <a:srgbClr val="ffffff"/>
                  </a:solidFill>
                </a:uFill>
                <a:latin typeface="Calibri Light"/>
              </a:rPr>
              <a:t>Des Systèmes Decentralisé </a:t>
            </a:r>
            <a:endParaRPr b="0" lang="en-US" sz="1800" spc="-1" strike="noStrike">
              <a:solidFill>
                <a:srgbClr val="000000"/>
              </a:solidFill>
              <a:uFill>
                <a:solidFill>
                  <a:srgbClr val="ffffff"/>
                </a:solidFill>
              </a:uFill>
              <a:latin typeface="Calibri"/>
            </a:endParaRPr>
          </a:p>
        </p:txBody>
      </p:sp>
      <p:sp>
        <p:nvSpPr>
          <p:cNvPr id="88" name="CustomShape 2"/>
          <p:cNvSpPr/>
          <p:nvPr/>
        </p:nvSpPr>
        <p:spPr>
          <a:xfrm>
            <a:off x="2694600" y="3380400"/>
            <a:ext cx="1015560" cy="1015560"/>
          </a:xfrm>
          <a:prstGeom prst="ellipse">
            <a:avLst/>
          </a:prstGeom>
          <a:ln/>
        </p:spPr>
        <p:style>
          <a:lnRef idx="2">
            <a:schemeClr val="accent1">
              <a:shade val="50000"/>
            </a:schemeClr>
          </a:lnRef>
          <a:fillRef idx="1">
            <a:schemeClr val="accent1"/>
          </a:fillRef>
          <a:effectRef idx="0">
            <a:schemeClr val="accent1"/>
          </a:effectRef>
          <a:fontRef idx="minor"/>
        </p:style>
      </p:sp>
      <p:sp>
        <p:nvSpPr>
          <p:cNvPr id="89" name="CustomShape 3"/>
          <p:cNvSpPr/>
          <p:nvPr/>
        </p:nvSpPr>
        <p:spPr>
          <a:xfrm>
            <a:off x="3650760" y="256320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0" name="CustomShape 4"/>
          <p:cNvSpPr/>
          <p:nvPr/>
        </p:nvSpPr>
        <p:spPr>
          <a:xfrm>
            <a:off x="2242080" y="256320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1" name="CustomShape 5"/>
          <p:cNvSpPr/>
          <p:nvPr/>
        </p:nvSpPr>
        <p:spPr>
          <a:xfrm>
            <a:off x="1729440" y="362772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2" name="CustomShape 6"/>
          <p:cNvSpPr/>
          <p:nvPr/>
        </p:nvSpPr>
        <p:spPr>
          <a:xfrm>
            <a:off x="4163400" y="362772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3" name="CustomShape 7"/>
          <p:cNvSpPr/>
          <p:nvPr/>
        </p:nvSpPr>
        <p:spPr>
          <a:xfrm>
            <a:off x="2242080" y="470124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4" name="CustomShape 8"/>
          <p:cNvSpPr/>
          <p:nvPr/>
        </p:nvSpPr>
        <p:spPr>
          <a:xfrm>
            <a:off x="3650760" y="470124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95" name="Line 9"/>
          <p:cNvSpPr/>
          <p:nvPr/>
        </p:nvSpPr>
        <p:spPr>
          <a:xfrm>
            <a:off x="2498400" y="2819160"/>
            <a:ext cx="704160" cy="1064520"/>
          </a:xfrm>
          <a:prstGeom prst="line">
            <a:avLst/>
          </a:prstGeom>
          <a:ln/>
        </p:spPr>
        <p:style>
          <a:lnRef idx="1">
            <a:schemeClr val="accent1"/>
          </a:lnRef>
          <a:fillRef idx="0">
            <a:schemeClr val="accent1"/>
          </a:fillRef>
          <a:effectRef idx="0">
            <a:schemeClr val="accent1"/>
          </a:effectRef>
          <a:fontRef idx="minor"/>
        </p:style>
      </p:sp>
      <p:sp>
        <p:nvSpPr>
          <p:cNvPr id="96" name="Line 10"/>
          <p:cNvSpPr/>
          <p:nvPr/>
        </p:nvSpPr>
        <p:spPr>
          <a:xfrm flipH="1">
            <a:off x="3207240" y="2819160"/>
            <a:ext cx="699480" cy="1064520"/>
          </a:xfrm>
          <a:prstGeom prst="line">
            <a:avLst/>
          </a:prstGeom>
          <a:ln/>
        </p:spPr>
        <p:style>
          <a:lnRef idx="1">
            <a:schemeClr val="accent1"/>
          </a:lnRef>
          <a:fillRef idx="0">
            <a:schemeClr val="accent1"/>
          </a:fillRef>
          <a:effectRef idx="0">
            <a:schemeClr val="accent1"/>
          </a:effectRef>
          <a:fontRef idx="minor"/>
        </p:style>
      </p:sp>
      <p:sp>
        <p:nvSpPr>
          <p:cNvPr id="97" name="Line 11"/>
          <p:cNvSpPr/>
          <p:nvPr/>
        </p:nvSpPr>
        <p:spPr>
          <a:xfrm flipH="1">
            <a:off x="3202560" y="3883680"/>
            <a:ext cx="1216800" cy="360"/>
          </a:xfrm>
          <a:prstGeom prst="line">
            <a:avLst/>
          </a:prstGeom>
          <a:ln/>
        </p:spPr>
        <p:style>
          <a:lnRef idx="1">
            <a:schemeClr val="accent1"/>
          </a:lnRef>
          <a:fillRef idx="0">
            <a:schemeClr val="accent1"/>
          </a:fillRef>
          <a:effectRef idx="0">
            <a:schemeClr val="accent1"/>
          </a:effectRef>
          <a:fontRef idx="minor"/>
        </p:style>
      </p:sp>
      <p:sp>
        <p:nvSpPr>
          <p:cNvPr id="98" name="Line 12"/>
          <p:cNvSpPr/>
          <p:nvPr/>
        </p:nvSpPr>
        <p:spPr>
          <a:xfrm flipH="1" flipV="1">
            <a:off x="3202560" y="3883680"/>
            <a:ext cx="704160" cy="1073880"/>
          </a:xfrm>
          <a:prstGeom prst="line">
            <a:avLst/>
          </a:prstGeom>
          <a:ln/>
        </p:spPr>
        <p:style>
          <a:lnRef idx="1">
            <a:schemeClr val="accent1"/>
          </a:lnRef>
          <a:fillRef idx="0">
            <a:schemeClr val="accent1"/>
          </a:fillRef>
          <a:effectRef idx="0">
            <a:schemeClr val="accent1"/>
          </a:effectRef>
          <a:fontRef idx="minor"/>
        </p:style>
      </p:sp>
      <p:sp>
        <p:nvSpPr>
          <p:cNvPr id="99" name="Line 13"/>
          <p:cNvSpPr/>
          <p:nvPr/>
        </p:nvSpPr>
        <p:spPr>
          <a:xfrm flipV="1">
            <a:off x="2493720" y="3893040"/>
            <a:ext cx="708840" cy="1064520"/>
          </a:xfrm>
          <a:prstGeom prst="line">
            <a:avLst/>
          </a:prstGeom>
          <a:ln/>
        </p:spPr>
        <p:style>
          <a:lnRef idx="1">
            <a:schemeClr val="accent1"/>
          </a:lnRef>
          <a:fillRef idx="0">
            <a:schemeClr val="accent1"/>
          </a:fillRef>
          <a:effectRef idx="0">
            <a:schemeClr val="accent1"/>
          </a:effectRef>
          <a:fontRef idx="minor"/>
        </p:style>
      </p:sp>
      <p:sp>
        <p:nvSpPr>
          <p:cNvPr id="100" name="Line 14"/>
          <p:cNvSpPr/>
          <p:nvPr/>
        </p:nvSpPr>
        <p:spPr>
          <a:xfrm>
            <a:off x="1985760" y="3893040"/>
            <a:ext cx="1221480" cy="360"/>
          </a:xfrm>
          <a:prstGeom prst="line">
            <a:avLst/>
          </a:prstGeom>
          <a:ln/>
        </p:spPr>
        <p:style>
          <a:lnRef idx="1">
            <a:schemeClr val="accent1"/>
          </a:lnRef>
          <a:fillRef idx="0">
            <a:schemeClr val="accent1"/>
          </a:fillRef>
          <a:effectRef idx="0">
            <a:schemeClr val="accent1"/>
          </a:effectRef>
          <a:fontRef idx="minor"/>
        </p:style>
      </p:sp>
      <p:sp>
        <p:nvSpPr>
          <p:cNvPr id="101" name="CustomShape 15"/>
          <p:cNvSpPr/>
          <p:nvPr/>
        </p:nvSpPr>
        <p:spPr>
          <a:xfrm>
            <a:off x="9437400" y="256788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2" name="CustomShape 16"/>
          <p:cNvSpPr/>
          <p:nvPr/>
        </p:nvSpPr>
        <p:spPr>
          <a:xfrm>
            <a:off x="8028720" y="256788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3" name="CustomShape 17"/>
          <p:cNvSpPr/>
          <p:nvPr/>
        </p:nvSpPr>
        <p:spPr>
          <a:xfrm>
            <a:off x="7516080" y="363204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4" name="CustomShape 18"/>
          <p:cNvSpPr/>
          <p:nvPr/>
        </p:nvSpPr>
        <p:spPr>
          <a:xfrm>
            <a:off x="9950040" y="363204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5" name="CustomShape 19"/>
          <p:cNvSpPr/>
          <p:nvPr/>
        </p:nvSpPr>
        <p:spPr>
          <a:xfrm>
            <a:off x="8028720" y="470592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6" name="CustomShape 20"/>
          <p:cNvSpPr/>
          <p:nvPr/>
        </p:nvSpPr>
        <p:spPr>
          <a:xfrm>
            <a:off x="9437400" y="470592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07" name="Line 21"/>
          <p:cNvSpPr/>
          <p:nvPr/>
        </p:nvSpPr>
        <p:spPr>
          <a:xfrm flipH="1">
            <a:off x="7772040" y="2823840"/>
            <a:ext cx="512640" cy="1059840"/>
          </a:xfrm>
          <a:prstGeom prst="line">
            <a:avLst/>
          </a:prstGeom>
          <a:ln/>
        </p:spPr>
        <p:style>
          <a:lnRef idx="1">
            <a:schemeClr val="accent1"/>
          </a:lnRef>
          <a:fillRef idx="0">
            <a:schemeClr val="accent1"/>
          </a:fillRef>
          <a:effectRef idx="0">
            <a:schemeClr val="accent1"/>
          </a:effectRef>
          <a:fontRef idx="minor"/>
        </p:style>
      </p:sp>
      <p:sp>
        <p:nvSpPr>
          <p:cNvPr id="108" name="Line 22"/>
          <p:cNvSpPr/>
          <p:nvPr/>
        </p:nvSpPr>
        <p:spPr>
          <a:xfrm flipH="1">
            <a:off x="8993880" y="2823840"/>
            <a:ext cx="699480" cy="1064520"/>
          </a:xfrm>
          <a:prstGeom prst="line">
            <a:avLst/>
          </a:prstGeom>
          <a:ln/>
        </p:spPr>
        <p:style>
          <a:lnRef idx="1">
            <a:schemeClr val="accent1"/>
          </a:lnRef>
          <a:fillRef idx="0">
            <a:schemeClr val="accent1"/>
          </a:fillRef>
          <a:effectRef idx="0">
            <a:schemeClr val="accent1"/>
          </a:effectRef>
          <a:fontRef idx="minor"/>
        </p:style>
      </p:sp>
      <p:sp>
        <p:nvSpPr>
          <p:cNvPr id="109" name="Line 23"/>
          <p:cNvSpPr/>
          <p:nvPr/>
        </p:nvSpPr>
        <p:spPr>
          <a:xfrm flipH="1">
            <a:off x="9693360" y="3888360"/>
            <a:ext cx="512640" cy="1069200"/>
          </a:xfrm>
          <a:prstGeom prst="line">
            <a:avLst/>
          </a:prstGeom>
          <a:ln/>
        </p:spPr>
        <p:style>
          <a:lnRef idx="1">
            <a:schemeClr val="accent1"/>
          </a:lnRef>
          <a:fillRef idx="0">
            <a:schemeClr val="accent1"/>
          </a:fillRef>
          <a:effectRef idx="0">
            <a:schemeClr val="accent1"/>
          </a:effectRef>
          <a:fontRef idx="minor"/>
        </p:style>
      </p:sp>
      <p:sp>
        <p:nvSpPr>
          <p:cNvPr id="110" name="Line 24"/>
          <p:cNvSpPr/>
          <p:nvPr/>
        </p:nvSpPr>
        <p:spPr>
          <a:xfrm flipH="1" flipV="1">
            <a:off x="8989200" y="3888360"/>
            <a:ext cx="704160" cy="1073880"/>
          </a:xfrm>
          <a:prstGeom prst="line">
            <a:avLst/>
          </a:prstGeom>
          <a:ln/>
        </p:spPr>
        <p:style>
          <a:lnRef idx="1">
            <a:schemeClr val="accent1"/>
          </a:lnRef>
          <a:fillRef idx="0">
            <a:schemeClr val="accent1"/>
          </a:fillRef>
          <a:effectRef idx="0">
            <a:schemeClr val="accent1"/>
          </a:effectRef>
          <a:fontRef idx="minor"/>
        </p:style>
      </p:sp>
      <p:sp>
        <p:nvSpPr>
          <p:cNvPr id="111" name="Line 25"/>
          <p:cNvSpPr/>
          <p:nvPr/>
        </p:nvSpPr>
        <p:spPr>
          <a:xfrm flipH="1" flipV="1">
            <a:off x="7772040" y="3902040"/>
            <a:ext cx="508320" cy="1060200"/>
          </a:xfrm>
          <a:prstGeom prst="line">
            <a:avLst/>
          </a:prstGeom>
          <a:ln/>
        </p:spPr>
        <p:style>
          <a:lnRef idx="1">
            <a:schemeClr val="accent1"/>
          </a:lnRef>
          <a:fillRef idx="0">
            <a:schemeClr val="accent1"/>
          </a:fillRef>
          <a:effectRef idx="0">
            <a:schemeClr val="accent1"/>
          </a:effectRef>
          <a:fontRef idx="minor"/>
        </p:style>
      </p:sp>
      <p:sp>
        <p:nvSpPr>
          <p:cNvPr id="112" name="Line 26"/>
          <p:cNvSpPr/>
          <p:nvPr/>
        </p:nvSpPr>
        <p:spPr>
          <a:xfrm>
            <a:off x="7772040" y="3897720"/>
            <a:ext cx="1221840" cy="360"/>
          </a:xfrm>
          <a:prstGeom prst="line">
            <a:avLst/>
          </a:prstGeom>
          <a:ln/>
        </p:spPr>
        <p:style>
          <a:lnRef idx="1">
            <a:schemeClr val="accent1"/>
          </a:lnRef>
          <a:fillRef idx="0">
            <a:schemeClr val="accent1"/>
          </a:fillRef>
          <a:effectRef idx="0">
            <a:schemeClr val="accent1"/>
          </a:effectRef>
          <a:fontRef idx="minor"/>
        </p:style>
      </p:sp>
      <p:sp>
        <p:nvSpPr>
          <p:cNvPr id="113" name="CustomShape 27"/>
          <p:cNvSpPr/>
          <p:nvPr/>
        </p:nvSpPr>
        <p:spPr>
          <a:xfrm>
            <a:off x="8728200" y="3636720"/>
            <a:ext cx="512280" cy="512280"/>
          </a:xfrm>
          <a:prstGeom prst="ellipse">
            <a:avLst/>
          </a:prstGeom>
          <a:ln/>
        </p:spPr>
        <p:style>
          <a:lnRef idx="2">
            <a:schemeClr val="accent1">
              <a:shade val="50000"/>
            </a:schemeClr>
          </a:lnRef>
          <a:fillRef idx="1">
            <a:schemeClr val="accent1"/>
          </a:fillRef>
          <a:effectRef idx="0">
            <a:schemeClr val="accent1"/>
          </a:effectRef>
          <a:fontRef idx="minor"/>
        </p:style>
      </p:sp>
      <p:sp>
        <p:nvSpPr>
          <p:cNvPr id="114" name="Line 28"/>
          <p:cNvSpPr/>
          <p:nvPr/>
        </p:nvSpPr>
        <p:spPr>
          <a:xfrm flipV="1">
            <a:off x="8280360" y="3893040"/>
            <a:ext cx="713520" cy="1064520"/>
          </a:xfrm>
          <a:prstGeom prst="line">
            <a:avLst/>
          </a:prstGeom>
          <a:ln/>
        </p:spPr>
        <p:style>
          <a:lnRef idx="1">
            <a:schemeClr val="accent1"/>
          </a:lnRef>
          <a:fillRef idx="0">
            <a:schemeClr val="accent1"/>
          </a:fillRef>
          <a:effectRef idx="0">
            <a:schemeClr val="accent1"/>
          </a:effectRef>
          <a:fontRef idx="minor"/>
        </p:style>
      </p:sp>
      <p:sp>
        <p:nvSpPr>
          <p:cNvPr id="115" name="Line 29"/>
          <p:cNvSpPr/>
          <p:nvPr/>
        </p:nvSpPr>
        <p:spPr>
          <a:xfrm>
            <a:off x="8280360" y="2819160"/>
            <a:ext cx="1413000" cy="360"/>
          </a:xfrm>
          <a:prstGeom prst="line">
            <a:avLst/>
          </a:prstGeom>
          <a:ln/>
        </p:spPr>
        <p:style>
          <a:lnRef idx="1">
            <a:schemeClr val="accent1"/>
          </a:lnRef>
          <a:fillRef idx="0">
            <a:schemeClr val="accent1"/>
          </a:fillRef>
          <a:effectRef idx="0">
            <a:schemeClr val="accent1"/>
          </a:effectRef>
          <a:fontRef idx="minor"/>
        </p:style>
      </p:sp>
      <p:sp>
        <p:nvSpPr>
          <p:cNvPr id="116" name="Line 30"/>
          <p:cNvSpPr/>
          <p:nvPr/>
        </p:nvSpPr>
        <p:spPr>
          <a:xfrm flipH="1">
            <a:off x="8280360" y="3893040"/>
            <a:ext cx="1925640" cy="1064520"/>
          </a:xfrm>
          <a:prstGeom prst="line">
            <a:avLst/>
          </a:prstGeom>
          <a:ln/>
        </p:spPr>
        <p:style>
          <a:lnRef idx="1">
            <a:schemeClr val="accent1"/>
          </a:lnRef>
          <a:fillRef idx="0">
            <a:schemeClr val="accent1"/>
          </a:fillRef>
          <a:effectRef idx="0">
            <a:schemeClr val="accent1"/>
          </a:effectRef>
          <a:fontRef idx="minor"/>
        </p:style>
      </p:sp>
      <p:sp>
        <p:nvSpPr>
          <p:cNvPr id="117" name="Line 31"/>
          <p:cNvSpPr/>
          <p:nvPr/>
        </p:nvSpPr>
        <p:spPr>
          <a:xfrm>
            <a:off x="8280360" y="2819160"/>
            <a:ext cx="1925640" cy="1082880"/>
          </a:xfrm>
          <a:prstGeom prst="line">
            <a:avLst/>
          </a:prstGeom>
          <a:ln/>
        </p:spPr>
        <p:style>
          <a:lnRef idx="1">
            <a:schemeClr val="accent1"/>
          </a:lnRef>
          <a:fillRef idx="0">
            <a:schemeClr val="accent1"/>
          </a:fillRef>
          <a:effectRef idx="0">
            <a:schemeClr val="accent1"/>
          </a:effectRef>
          <a:fontRef idx="minor"/>
        </p:style>
      </p:sp>
      <p:sp>
        <p:nvSpPr>
          <p:cNvPr id="118" name="Line 32"/>
          <p:cNvSpPr/>
          <p:nvPr/>
        </p:nvSpPr>
        <p:spPr>
          <a:xfrm flipV="1">
            <a:off x="9693360" y="2819160"/>
            <a:ext cx="360" cy="2138400"/>
          </a:xfrm>
          <a:prstGeom prst="line">
            <a:avLst/>
          </a:prstGeom>
          <a:ln/>
        </p:spPr>
        <p:style>
          <a:lnRef idx="1">
            <a:schemeClr val="accent1"/>
          </a:lnRef>
          <a:fillRef idx="0">
            <a:schemeClr val="accent1"/>
          </a:fillRef>
          <a:effectRef idx="0">
            <a:schemeClr val="accent1"/>
          </a:effectRef>
          <a:fontRef idx="minor"/>
        </p:style>
      </p:sp>
      <p:sp>
        <p:nvSpPr>
          <p:cNvPr id="119" name="CustomShape 33"/>
          <p:cNvSpPr/>
          <p:nvPr/>
        </p:nvSpPr>
        <p:spPr>
          <a:xfrm>
            <a:off x="2409840" y="5518800"/>
            <a:ext cx="15847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CENTRALISÉ</a:t>
            </a:r>
            <a:endParaRPr b="0" lang="en-US" sz="1800" spc="-1" strike="noStrike">
              <a:solidFill>
                <a:srgbClr val="000000"/>
              </a:solidFill>
              <a:uFill>
                <a:solidFill>
                  <a:srgbClr val="ffffff"/>
                </a:solidFill>
              </a:uFill>
              <a:latin typeface="Arial"/>
            </a:endParaRPr>
          </a:p>
        </p:txBody>
      </p:sp>
      <p:sp>
        <p:nvSpPr>
          <p:cNvPr id="120" name="CustomShape 34"/>
          <p:cNvSpPr/>
          <p:nvPr/>
        </p:nvSpPr>
        <p:spPr>
          <a:xfrm>
            <a:off x="8031240" y="5509440"/>
            <a:ext cx="1906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DECENTRALISÉ</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childTnLst>
                  <p:par>
                    <p:cTn id="5" fill="hold">
                      <p:stCondLst>
                        <p:cond delay="0"/>
                      </p:stCondLst>
                      <p:childTnLst>
                        <p:par>
                          <p:cTn id="6" fill="hold">
                            <p:stCondLst>
                              <p:cond delay="0"/>
                            </p:stCondLst>
                            <p:childTnLst>
                              <p:par>
                                <p:cTn id="7" nodeType="afterEffect" fill="hold" presetClass="entr" presetID="10">
                                  <p:stCondLst>
                                    <p:cond delay="0"/>
                                  </p:stCondLst>
                                  <p:childTnLst>
                                    <p:set>
                                      <p:cBhvr>
                                        <p:cTn id="8" dur="1" fill="hold">
                                          <p:stCondLst>
                                            <p:cond delay="0"/>
                                          </p:stCondLst>
                                        </p:cTn>
                                        <p:tgtEl>
                                          <p:spTgt spid="87"/>
                                        </p:tgtEl>
                                        <p:attrNameLst>
                                          <p:attrName>style.visibility</p:attrName>
                                        </p:attrNameLst>
                                      </p:cBhvr>
                                      <p:to>
                                        <p:strVal val="visible"/>
                                      </p:to>
                                    </p:set>
                                    <p:animEffect filter="fade" transition="in">
                                      <p:cBhvr additive="repl">
                                        <p:cTn id="9" dur="500"/>
                                        <p:tgtEl>
                                          <p:spTgt spid="87"/>
                                        </p:tgtEl>
                                      </p:cBhvr>
                                    </p:animEffect>
                                  </p:childTnLst>
                                </p:cTn>
                              </p:par>
                            </p:childTnLst>
                          </p:cTn>
                        </p:par>
                        <p:par>
                          <p:cTn id="10" fill="hold">
                            <p:stCondLst>
                              <p:cond delay="500"/>
                            </p:stCondLst>
                            <p:childTnLst>
                              <p:par>
                                <p:cTn id="11" nodeType="afterEffect" fill="hold" presetClass="entr" presetID="10">
                                  <p:stCondLst>
                                    <p:cond delay="0"/>
                                  </p:stCondLst>
                                  <p:childTnLst>
                                    <p:set>
                                      <p:cBhvr>
                                        <p:cTn id="12" dur="1" fill="hold">
                                          <p:stCondLst>
                                            <p:cond delay="0"/>
                                          </p:stCondLst>
                                        </p:cTn>
                                        <p:tgtEl>
                                          <p:spTgt spid="88"/>
                                        </p:tgtEl>
                                        <p:attrNameLst>
                                          <p:attrName>style.visibility</p:attrName>
                                        </p:attrNameLst>
                                      </p:cBhvr>
                                      <p:to>
                                        <p:strVal val="visible"/>
                                      </p:to>
                                    </p:set>
                                    <p:animEffect filter="fade" transition="in">
                                      <p:cBhvr additive="repl">
                                        <p:cTn id="13" dur="500"/>
                                        <p:tgtEl>
                                          <p:spTgt spid="88"/>
                                        </p:tgtEl>
                                      </p:cBhvr>
                                    </p:animEffect>
                                  </p:childTnLst>
                                </p:cTn>
                              </p:par>
                              <p:par>
                                <p:cTn id="14" nodeType="withEffect" fill="hold" presetClass="entr" presetID="10">
                                  <p:stCondLst>
                                    <p:cond delay="0"/>
                                  </p:stCondLst>
                                  <p:childTnLst>
                                    <p:set>
                                      <p:cBhvr>
                                        <p:cTn id="15" dur="1" fill="hold">
                                          <p:stCondLst>
                                            <p:cond delay="0"/>
                                          </p:stCondLst>
                                        </p:cTn>
                                        <p:tgtEl>
                                          <p:spTgt spid="89"/>
                                        </p:tgtEl>
                                        <p:attrNameLst>
                                          <p:attrName>style.visibility</p:attrName>
                                        </p:attrNameLst>
                                      </p:cBhvr>
                                      <p:to>
                                        <p:strVal val="visible"/>
                                      </p:to>
                                    </p:set>
                                    <p:animEffect filter="fade" transition="in">
                                      <p:cBhvr additive="repl">
                                        <p:cTn id="16" dur="500"/>
                                        <p:tgtEl>
                                          <p:spTgt spid="89"/>
                                        </p:tgtEl>
                                      </p:cBhvr>
                                    </p:animEffect>
                                  </p:childTnLst>
                                </p:cTn>
                              </p:par>
                              <p:par>
                                <p:cTn id="17" nodeType="withEffect" fill="hold" presetClass="entr" presetID="10">
                                  <p:stCondLst>
                                    <p:cond delay="0"/>
                                  </p:stCondLst>
                                  <p:childTnLst>
                                    <p:set>
                                      <p:cBhvr>
                                        <p:cTn id="18" dur="1" fill="hold">
                                          <p:stCondLst>
                                            <p:cond delay="0"/>
                                          </p:stCondLst>
                                        </p:cTn>
                                        <p:tgtEl>
                                          <p:spTgt spid="92"/>
                                        </p:tgtEl>
                                        <p:attrNameLst>
                                          <p:attrName>style.visibility</p:attrName>
                                        </p:attrNameLst>
                                      </p:cBhvr>
                                      <p:to>
                                        <p:strVal val="visible"/>
                                      </p:to>
                                    </p:set>
                                    <p:animEffect filter="fade" transition="in">
                                      <p:cBhvr additive="repl">
                                        <p:cTn id="19" dur="500"/>
                                        <p:tgtEl>
                                          <p:spTgt spid="92"/>
                                        </p:tgtEl>
                                      </p:cBhvr>
                                    </p:animEffect>
                                  </p:childTnLst>
                                </p:cTn>
                              </p:par>
                              <p:par>
                                <p:cTn id="20" nodeType="withEffect" fill="hold" presetClass="entr" presetID="10">
                                  <p:stCondLst>
                                    <p:cond delay="0"/>
                                  </p:stCondLst>
                                  <p:childTnLst>
                                    <p:set>
                                      <p:cBhvr>
                                        <p:cTn id="21" dur="1" fill="hold">
                                          <p:stCondLst>
                                            <p:cond delay="0"/>
                                          </p:stCondLst>
                                        </p:cTn>
                                        <p:tgtEl>
                                          <p:spTgt spid="94"/>
                                        </p:tgtEl>
                                        <p:attrNameLst>
                                          <p:attrName>style.visibility</p:attrName>
                                        </p:attrNameLst>
                                      </p:cBhvr>
                                      <p:to>
                                        <p:strVal val="visible"/>
                                      </p:to>
                                    </p:set>
                                    <p:animEffect filter="fade" transition="in">
                                      <p:cBhvr additive="repl">
                                        <p:cTn id="22" dur="500"/>
                                        <p:tgtEl>
                                          <p:spTgt spid="94"/>
                                        </p:tgtEl>
                                      </p:cBhvr>
                                    </p:animEffect>
                                  </p:childTnLst>
                                </p:cTn>
                              </p:par>
                              <p:par>
                                <p:cTn id="23" nodeType="withEffect" fill="hold" presetClass="entr" presetID="10">
                                  <p:stCondLst>
                                    <p:cond delay="0"/>
                                  </p:stCondLst>
                                  <p:childTnLst>
                                    <p:set>
                                      <p:cBhvr>
                                        <p:cTn id="24" dur="1" fill="hold">
                                          <p:stCondLst>
                                            <p:cond delay="0"/>
                                          </p:stCondLst>
                                        </p:cTn>
                                        <p:tgtEl>
                                          <p:spTgt spid="93"/>
                                        </p:tgtEl>
                                        <p:attrNameLst>
                                          <p:attrName>style.visibility</p:attrName>
                                        </p:attrNameLst>
                                      </p:cBhvr>
                                      <p:to>
                                        <p:strVal val="visible"/>
                                      </p:to>
                                    </p:set>
                                    <p:animEffect filter="fade" transition="in">
                                      <p:cBhvr additive="repl">
                                        <p:cTn id="25" dur="500"/>
                                        <p:tgtEl>
                                          <p:spTgt spid="93"/>
                                        </p:tgtEl>
                                      </p:cBhvr>
                                    </p:animEffect>
                                  </p:childTnLst>
                                </p:cTn>
                              </p:par>
                              <p:par>
                                <p:cTn id="26" nodeType="withEffect" fill="hold" presetClass="entr" presetID="10">
                                  <p:stCondLst>
                                    <p:cond delay="0"/>
                                  </p:stCondLst>
                                  <p:childTnLst>
                                    <p:set>
                                      <p:cBhvr>
                                        <p:cTn id="27" dur="1" fill="hold">
                                          <p:stCondLst>
                                            <p:cond delay="0"/>
                                          </p:stCondLst>
                                        </p:cTn>
                                        <p:tgtEl>
                                          <p:spTgt spid="91"/>
                                        </p:tgtEl>
                                        <p:attrNameLst>
                                          <p:attrName>style.visibility</p:attrName>
                                        </p:attrNameLst>
                                      </p:cBhvr>
                                      <p:to>
                                        <p:strVal val="visible"/>
                                      </p:to>
                                    </p:set>
                                    <p:animEffect filter="fade" transition="in">
                                      <p:cBhvr additive="repl">
                                        <p:cTn id="28" dur="500"/>
                                        <p:tgtEl>
                                          <p:spTgt spid="91"/>
                                        </p:tgtEl>
                                      </p:cBhvr>
                                    </p:animEffect>
                                  </p:childTnLst>
                                </p:cTn>
                              </p:par>
                              <p:par>
                                <p:cTn id="29" nodeType="withEffect" fill="hold" presetClass="entr" presetID="10">
                                  <p:stCondLst>
                                    <p:cond delay="0"/>
                                  </p:stCondLst>
                                  <p:childTnLst>
                                    <p:set>
                                      <p:cBhvr>
                                        <p:cTn id="30" dur="1" fill="hold">
                                          <p:stCondLst>
                                            <p:cond delay="0"/>
                                          </p:stCondLst>
                                        </p:cTn>
                                        <p:tgtEl>
                                          <p:spTgt spid="90"/>
                                        </p:tgtEl>
                                        <p:attrNameLst>
                                          <p:attrName>style.visibility</p:attrName>
                                        </p:attrNameLst>
                                      </p:cBhvr>
                                      <p:to>
                                        <p:strVal val="visible"/>
                                      </p:to>
                                    </p:set>
                                    <p:animEffect filter="fade" transition="in">
                                      <p:cBhvr additive="repl">
                                        <p:cTn id="31" dur="500"/>
                                        <p:tgtEl>
                                          <p:spTgt spid="90"/>
                                        </p:tgtEl>
                                      </p:cBhvr>
                                    </p:animEffect>
                                  </p:childTnLst>
                                </p:cTn>
                              </p:par>
                            </p:childTnLst>
                          </p:cTn>
                        </p:par>
                        <p:par>
                          <p:cTn id="32" fill="hold">
                            <p:stCondLst>
                              <p:cond delay="1000"/>
                            </p:stCondLst>
                            <p:childTnLst>
                              <p:par>
                                <p:cTn id="33" nodeType="afterEffect" fill="hold" presetClass="entr" presetID="10">
                                  <p:stCondLst>
                                    <p:cond delay="0"/>
                                  </p:stCondLst>
                                  <p:childTnLst>
                                    <p:set>
                                      <p:cBhvr>
                                        <p:cTn id="34" dur="1" fill="hold">
                                          <p:stCondLst>
                                            <p:cond delay="0"/>
                                          </p:stCondLst>
                                        </p:cTn>
                                        <p:tgtEl>
                                          <p:spTgt spid="96"/>
                                        </p:tgtEl>
                                        <p:attrNameLst>
                                          <p:attrName>style.visibility</p:attrName>
                                        </p:attrNameLst>
                                      </p:cBhvr>
                                      <p:to>
                                        <p:strVal val="visible"/>
                                      </p:to>
                                    </p:set>
                                    <p:animEffect filter="fade" transition="in">
                                      <p:cBhvr additive="repl">
                                        <p:cTn id="35" dur="500"/>
                                        <p:tgtEl>
                                          <p:spTgt spid="96"/>
                                        </p:tgtEl>
                                      </p:cBhvr>
                                    </p:animEffect>
                                  </p:childTnLst>
                                </p:cTn>
                              </p:par>
                              <p:par>
                                <p:cTn id="36" nodeType="withEffect" fill="hold" presetClass="entr" presetID="10">
                                  <p:stCondLst>
                                    <p:cond delay="0"/>
                                  </p:stCondLst>
                                  <p:childTnLst>
                                    <p:set>
                                      <p:cBhvr>
                                        <p:cTn id="37" dur="1" fill="hold">
                                          <p:stCondLst>
                                            <p:cond delay="0"/>
                                          </p:stCondLst>
                                        </p:cTn>
                                        <p:tgtEl>
                                          <p:spTgt spid="97"/>
                                        </p:tgtEl>
                                        <p:attrNameLst>
                                          <p:attrName>style.visibility</p:attrName>
                                        </p:attrNameLst>
                                      </p:cBhvr>
                                      <p:to>
                                        <p:strVal val="visible"/>
                                      </p:to>
                                    </p:set>
                                    <p:animEffect filter="fade" transition="in">
                                      <p:cBhvr additive="repl">
                                        <p:cTn id="38" dur="500"/>
                                        <p:tgtEl>
                                          <p:spTgt spid="97"/>
                                        </p:tgtEl>
                                      </p:cBhvr>
                                    </p:animEffect>
                                  </p:childTnLst>
                                </p:cTn>
                              </p:par>
                              <p:par>
                                <p:cTn id="39" nodeType="withEffect" fill="hold" presetClass="entr" presetID="10">
                                  <p:stCondLst>
                                    <p:cond delay="0"/>
                                  </p:stCondLst>
                                  <p:childTnLst>
                                    <p:set>
                                      <p:cBhvr>
                                        <p:cTn id="40" dur="1" fill="hold">
                                          <p:stCondLst>
                                            <p:cond delay="0"/>
                                          </p:stCondLst>
                                        </p:cTn>
                                        <p:tgtEl>
                                          <p:spTgt spid="98"/>
                                        </p:tgtEl>
                                        <p:attrNameLst>
                                          <p:attrName>style.visibility</p:attrName>
                                        </p:attrNameLst>
                                      </p:cBhvr>
                                      <p:to>
                                        <p:strVal val="visible"/>
                                      </p:to>
                                    </p:set>
                                    <p:animEffect filter="fade" transition="in">
                                      <p:cBhvr additive="repl">
                                        <p:cTn id="41" dur="500"/>
                                        <p:tgtEl>
                                          <p:spTgt spid="98"/>
                                        </p:tgtEl>
                                      </p:cBhvr>
                                    </p:animEffect>
                                  </p:childTnLst>
                                </p:cTn>
                              </p:par>
                              <p:par>
                                <p:cTn id="42" nodeType="withEffect" fill="hold" presetClass="entr" presetID="10">
                                  <p:stCondLst>
                                    <p:cond delay="0"/>
                                  </p:stCondLst>
                                  <p:childTnLst>
                                    <p:set>
                                      <p:cBhvr>
                                        <p:cTn id="43" dur="1" fill="hold">
                                          <p:stCondLst>
                                            <p:cond delay="0"/>
                                          </p:stCondLst>
                                        </p:cTn>
                                        <p:tgtEl>
                                          <p:spTgt spid="99"/>
                                        </p:tgtEl>
                                        <p:attrNameLst>
                                          <p:attrName>style.visibility</p:attrName>
                                        </p:attrNameLst>
                                      </p:cBhvr>
                                      <p:to>
                                        <p:strVal val="visible"/>
                                      </p:to>
                                    </p:set>
                                    <p:animEffect filter="fade" transition="in">
                                      <p:cBhvr additive="repl">
                                        <p:cTn id="44" dur="500"/>
                                        <p:tgtEl>
                                          <p:spTgt spid="99"/>
                                        </p:tgtEl>
                                      </p:cBhvr>
                                    </p:animEffect>
                                  </p:childTnLst>
                                </p:cTn>
                              </p:par>
                              <p:par>
                                <p:cTn id="45" nodeType="withEffect" fill="hold" presetClass="entr" presetID="10">
                                  <p:stCondLst>
                                    <p:cond delay="0"/>
                                  </p:stCondLst>
                                  <p:childTnLst>
                                    <p:set>
                                      <p:cBhvr>
                                        <p:cTn id="46" dur="1" fill="hold">
                                          <p:stCondLst>
                                            <p:cond delay="0"/>
                                          </p:stCondLst>
                                        </p:cTn>
                                        <p:tgtEl>
                                          <p:spTgt spid="100"/>
                                        </p:tgtEl>
                                        <p:attrNameLst>
                                          <p:attrName>style.visibility</p:attrName>
                                        </p:attrNameLst>
                                      </p:cBhvr>
                                      <p:to>
                                        <p:strVal val="visible"/>
                                      </p:to>
                                    </p:set>
                                    <p:animEffect filter="fade" transition="in">
                                      <p:cBhvr additive="repl">
                                        <p:cTn id="47" dur="500"/>
                                        <p:tgtEl>
                                          <p:spTgt spid="100"/>
                                        </p:tgtEl>
                                      </p:cBhvr>
                                    </p:animEffect>
                                  </p:childTnLst>
                                </p:cTn>
                              </p:par>
                              <p:par>
                                <p:cTn id="48" nodeType="withEffect" fill="hold" presetClass="entr" presetID="10">
                                  <p:stCondLst>
                                    <p:cond delay="0"/>
                                  </p:stCondLst>
                                  <p:childTnLst>
                                    <p:set>
                                      <p:cBhvr>
                                        <p:cTn id="49" dur="1" fill="hold">
                                          <p:stCondLst>
                                            <p:cond delay="0"/>
                                          </p:stCondLst>
                                        </p:cTn>
                                        <p:tgtEl>
                                          <p:spTgt spid="95"/>
                                        </p:tgtEl>
                                        <p:attrNameLst>
                                          <p:attrName>style.visibility</p:attrName>
                                        </p:attrNameLst>
                                      </p:cBhvr>
                                      <p:to>
                                        <p:strVal val="visible"/>
                                      </p:to>
                                    </p:set>
                                    <p:animEffect filter="fade" transition="in">
                                      <p:cBhvr additive="repl">
                                        <p:cTn id="50" dur="50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0">
                                  <p:stCondLst>
                                    <p:cond delay="0"/>
                                  </p:stCondLst>
                                  <p:childTnLst>
                                    <p:set>
                                      <p:cBhvr>
                                        <p:cTn id="54" dur="1" fill="hold">
                                          <p:stCondLst>
                                            <p:cond delay="0"/>
                                          </p:stCondLst>
                                        </p:cTn>
                                        <p:tgtEl>
                                          <p:spTgt spid="119"/>
                                        </p:tgtEl>
                                        <p:attrNameLst>
                                          <p:attrName>style.visibility</p:attrName>
                                        </p:attrNameLst>
                                      </p:cBhvr>
                                      <p:to>
                                        <p:strVal val="visible"/>
                                      </p:to>
                                    </p:set>
                                    <p:animEffect filter="fade" transition="in">
                                      <p:cBhvr additive="repl">
                                        <p:cTn id="55" dur="500"/>
                                        <p:tgtEl>
                                          <p:spTgt spid="119"/>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10">
                                  <p:stCondLst>
                                    <p:cond delay="0"/>
                                  </p:stCondLst>
                                  <p:childTnLst>
                                    <p:set>
                                      <p:cBhvr>
                                        <p:cTn id="59" dur="1" fill="hold">
                                          <p:stCondLst>
                                            <p:cond delay="0"/>
                                          </p:stCondLst>
                                        </p:cTn>
                                        <p:tgtEl>
                                          <p:spTgt spid="113"/>
                                        </p:tgtEl>
                                        <p:attrNameLst>
                                          <p:attrName>style.visibility</p:attrName>
                                        </p:attrNameLst>
                                      </p:cBhvr>
                                      <p:to>
                                        <p:strVal val="visible"/>
                                      </p:to>
                                    </p:set>
                                    <p:animEffect filter="fade" transition="in">
                                      <p:cBhvr additive="repl">
                                        <p:cTn id="60" dur="500"/>
                                        <p:tgtEl>
                                          <p:spTgt spid="113"/>
                                        </p:tgtEl>
                                      </p:cBhvr>
                                    </p:animEffect>
                                  </p:childTnLst>
                                </p:cTn>
                              </p:par>
                              <p:par>
                                <p:cTn id="61" nodeType="withEffect" fill="hold" presetClass="entr" presetID="10">
                                  <p:stCondLst>
                                    <p:cond delay="0"/>
                                  </p:stCondLst>
                                  <p:childTnLst>
                                    <p:set>
                                      <p:cBhvr>
                                        <p:cTn id="62" dur="1" fill="hold">
                                          <p:stCondLst>
                                            <p:cond delay="0"/>
                                          </p:stCondLst>
                                        </p:cTn>
                                        <p:tgtEl>
                                          <p:spTgt spid="101"/>
                                        </p:tgtEl>
                                        <p:attrNameLst>
                                          <p:attrName>style.visibility</p:attrName>
                                        </p:attrNameLst>
                                      </p:cBhvr>
                                      <p:to>
                                        <p:strVal val="visible"/>
                                      </p:to>
                                    </p:set>
                                    <p:animEffect filter="fade" transition="in">
                                      <p:cBhvr additive="repl">
                                        <p:cTn id="63" dur="500"/>
                                        <p:tgtEl>
                                          <p:spTgt spid="101"/>
                                        </p:tgtEl>
                                      </p:cBhvr>
                                    </p:animEffect>
                                  </p:childTnLst>
                                </p:cTn>
                              </p:par>
                              <p:par>
                                <p:cTn id="64" nodeType="withEffect" fill="hold" presetClass="entr" presetID="10">
                                  <p:stCondLst>
                                    <p:cond delay="0"/>
                                  </p:stCondLst>
                                  <p:childTnLst>
                                    <p:set>
                                      <p:cBhvr>
                                        <p:cTn id="65" dur="1" fill="hold">
                                          <p:stCondLst>
                                            <p:cond delay="0"/>
                                          </p:stCondLst>
                                        </p:cTn>
                                        <p:tgtEl>
                                          <p:spTgt spid="104"/>
                                        </p:tgtEl>
                                        <p:attrNameLst>
                                          <p:attrName>style.visibility</p:attrName>
                                        </p:attrNameLst>
                                      </p:cBhvr>
                                      <p:to>
                                        <p:strVal val="visible"/>
                                      </p:to>
                                    </p:set>
                                    <p:animEffect filter="fade" transition="in">
                                      <p:cBhvr additive="repl">
                                        <p:cTn id="66" dur="500"/>
                                        <p:tgtEl>
                                          <p:spTgt spid="104"/>
                                        </p:tgtEl>
                                      </p:cBhvr>
                                    </p:animEffect>
                                  </p:childTnLst>
                                </p:cTn>
                              </p:par>
                              <p:par>
                                <p:cTn id="67" nodeType="withEffect" fill="hold" presetClass="entr" presetID="10">
                                  <p:stCondLst>
                                    <p:cond delay="0"/>
                                  </p:stCondLst>
                                  <p:childTnLst>
                                    <p:set>
                                      <p:cBhvr>
                                        <p:cTn id="68" dur="1" fill="hold">
                                          <p:stCondLst>
                                            <p:cond delay="0"/>
                                          </p:stCondLst>
                                        </p:cTn>
                                        <p:tgtEl>
                                          <p:spTgt spid="106"/>
                                        </p:tgtEl>
                                        <p:attrNameLst>
                                          <p:attrName>style.visibility</p:attrName>
                                        </p:attrNameLst>
                                      </p:cBhvr>
                                      <p:to>
                                        <p:strVal val="visible"/>
                                      </p:to>
                                    </p:set>
                                    <p:animEffect filter="fade" transition="in">
                                      <p:cBhvr additive="repl">
                                        <p:cTn id="69" dur="500"/>
                                        <p:tgtEl>
                                          <p:spTgt spid="106"/>
                                        </p:tgtEl>
                                      </p:cBhvr>
                                    </p:animEffect>
                                  </p:childTnLst>
                                </p:cTn>
                              </p:par>
                              <p:par>
                                <p:cTn id="70" nodeType="withEffect" fill="hold" presetClass="entr" presetID="10">
                                  <p:stCondLst>
                                    <p:cond delay="0"/>
                                  </p:stCondLst>
                                  <p:childTnLst>
                                    <p:set>
                                      <p:cBhvr>
                                        <p:cTn id="71" dur="1" fill="hold">
                                          <p:stCondLst>
                                            <p:cond delay="0"/>
                                          </p:stCondLst>
                                        </p:cTn>
                                        <p:tgtEl>
                                          <p:spTgt spid="105"/>
                                        </p:tgtEl>
                                        <p:attrNameLst>
                                          <p:attrName>style.visibility</p:attrName>
                                        </p:attrNameLst>
                                      </p:cBhvr>
                                      <p:to>
                                        <p:strVal val="visible"/>
                                      </p:to>
                                    </p:set>
                                    <p:animEffect filter="fade" transition="in">
                                      <p:cBhvr additive="repl">
                                        <p:cTn id="72" dur="500"/>
                                        <p:tgtEl>
                                          <p:spTgt spid="105"/>
                                        </p:tgtEl>
                                      </p:cBhvr>
                                    </p:animEffect>
                                  </p:childTnLst>
                                </p:cTn>
                              </p:par>
                              <p:par>
                                <p:cTn id="73" nodeType="withEffect" fill="hold" presetClass="entr" presetID="10">
                                  <p:stCondLst>
                                    <p:cond delay="0"/>
                                  </p:stCondLst>
                                  <p:childTnLst>
                                    <p:set>
                                      <p:cBhvr>
                                        <p:cTn id="74" dur="1" fill="hold">
                                          <p:stCondLst>
                                            <p:cond delay="0"/>
                                          </p:stCondLst>
                                        </p:cTn>
                                        <p:tgtEl>
                                          <p:spTgt spid="103"/>
                                        </p:tgtEl>
                                        <p:attrNameLst>
                                          <p:attrName>style.visibility</p:attrName>
                                        </p:attrNameLst>
                                      </p:cBhvr>
                                      <p:to>
                                        <p:strVal val="visible"/>
                                      </p:to>
                                    </p:set>
                                    <p:animEffect filter="fade" transition="in">
                                      <p:cBhvr additive="repl">
                                        <p:cTn id="75" dur="500"/>
                                        <p:tgtEl>
                                          <p:spTgt spid="103"/>
                                        </p:tgtEl>
                                      </p:cBhvr>
                                    </p:animEffect>
                                  </p:childTnLst>
                                </p:cTn>
                              </p:par>
                              <p:par>
                                <p:cTn id="76" nodeType="withEffect" fill="hold" presetClass="entr" presetID="10">
                                  <p:stCondLst>
                                    <p:cond delay="0"/>
                                  </p:stCondLst>
                                  <p:childTnLst>
                                    <p:set>
                                      <p:cBhvr>
                                        <p:cTn id="77" dur="1" fill="hold">
                                          <p:stCondLst>
                                            <p:cond delay="0"/>
                                          </p:stCondLst>
                                        </p:cTn>
                                        <p:tgtEl>
                                          <p:spTgt spid="102"/>
                                        </p:tgtEl>
                                        <p:attrNameLst>
                                          <p:attrName>style.visibility</p:attrName>
                                        </p:attrNameLst>
                                      </p:cBhvr>
                                      <p:to>
                                        <p:strVal val="visible"/>
                                      </p:to>
                                    </p:set>
                                    <p:animEffect filter="fade" transition="in">
                                      <p:cBhvr additive="repl">
                                        <p:cTn id="78" dur="500"/>
                                        <p:tgtEl>
                                          <p:spTgt spid="102"/>
                                        </p:tgtEl>
                                      </p:cBhvr>
                                    </p:animEffect>
                                  </p:childTnLst>
                                </p:cTn>
                              </p:par>
                            </p:childTnLst>
                          </p:cTn>
                        </p:par>
                        <p:par>
                          <p:cTn id="79" fill="hold">
                            <p:stCondLst>
                              <p:cond delay="500"/>
                            </p:stCondLst>
                            <p:childTnLst>
                              <p:par>
                                <p:cTn id="80" nodeType="afterEffect" fill="hold" presetClass="entr" presetID="10">
                                  <p:stCondLst>
                                    <p:cond delay="0"/>
                                  </p:stCondLst>
                                  <p:childTnLst>
                                    <p:set>
                                      <p:cBhvr>
                                        <p:cTn id="81" dur="1" fill="hold">
                                          <p:stCondLst>
                                            <p:cond delay="0"/>
                                          </p:stCondLst>
                                        </p:cTn>
                                        <p:tgtEl>
                                          <p:spTgt spid="115"/>
                                        </p:tgtEl>
                                        <p:attrNameLst>
                                          <p:attrName>style.visibility</p:attrName>
                                        </p:attrNameLst>
                                      </p:cBhvr>
                                      <p:to>
                                        <p:strVal val="visible"/>
                                      </p:to>
                                    </p:set>
                                    <p:animEffect filter="fade" transition="in">
                                      <p:cBhvr additive="repl">
                                        <p:cTn id="82" dur="500"/>
                                        <p:tgtEl>
                                          <p:spTgt spid="115"/>
                                        </p:tgtEl>
                                      </p:cBhvr>
                                    </p:animEffect>
                                  </p:childTnLst>
                                </p:cTn>
                              </p:par>
                              <p:par>
                                <p:cTn id="83" nodeType="withEffect" fill="hold" presetClass="entr" presetID="10">
                                  <p:stCondLst>
                                    <p:cond delay="0"/>
                                  </p:stCondLst>
                                  <p:childTnLst>
                                    <p:set>
                                      <p:cBhvr>
                                        <p:cTn id="84" dur="1" fill="hold">
                                          <p:stCondLst>
                                            <p:cond delay="0"/>
                                          </p:stCondLst>
                                        </p:cTn>
                                        <p:tgtEl>
                                          <p:spTgt spid="108"/>
                                        </p:tgtEl>
                                        <p:attrNameLst>
                                          <p:attrName>style.visibility</p:attrName>
                                        </p:attrNameLst>
                                      </p:cBhvr>
                                      <p:to>
                                        <p:strVal val="visible"/>
                                      </p:to>
                                    </p:set>
                                    <p:animEffect filter="fade" transition="in">
                                      <p:cBhvr additive="repl">
                                        <p:cTn id="85" dur="500"/>
                                        <p:tgtEl>
                                          <p:spTgt spid="108"/>
                                        </p:tgtEl>
                                      </p:cBhvr>
                                    </p:animEffect>
                                  </p:childTnLst>
                                </p:cTn>
                              </p:par>
                              <p:par>
                                <p:cTn id="86" nodeType="withEffect" fill="hold" presetClass="entr" presetID="10">
                                  <p:stCondLst>
                                    <p:cond delay="0"/>
                                  </p:stCondLst>
                                  <p:childTnLst>
                                    <p:set>
                                      <p:cBhvr>
                                        <p:cTn id="87" dur="1" fill="hold">
                                          <p:stCondLst>
                                            <p:cond delay="0"/>
                                          </p:stCondLst>
                                        </p:cTn>
                                        <p:tgtEl>
                                          <p:spTgt spid="118"/>
                                        </p:tgtEl>
                                        <p:attrNameLst>
                                          <p:attrName>style.visibility</p:attrName>
                                        </p:attrNameLst>
                                      </p:cBhvr>
                                      <p:to>
                                        <p:strVal val="visible"/>
                                      </p:to>
                                    </p:set>
                                    <p:animEffect filter="fade" transition="in">
                                      <p:cBhvr additive="repl">
                                        <p:cTn id="88" dur="500"/>
                                        <p:tgtEl>
                                          <p:spTgt spid="118"/>
                                        </p:tgtEl>
                                      </p:cBhvr>
                                    </p:animEffect>
                                  </p:childTnLst>
                                </p:cTn>
                              </p:par>
                              <p:par>
                                <p:cTn id="89" nodeType="withEffect" fill="hold" presetClass="entr" presetID="10">
                                  <p:stCondLst>
                                    <p:cond delay="0"/>
                                  </p:stCondLst>
                                  <p:childTnLst>
                                    <p:set>
                                      <p:cBhvr>
                                        <p:cTn id="90" dur="1" fill="hold">
                                          <p:stCondLst>
                                            <p:cond delay="0"/>
                                          </p:stCondLst>
                                        </p:cTn>
                                        <p:tgtEl>
                                          <p:spTgt spid="109"/>
                                        </p:tgtEl>
                                        <p:attrNameLst>
                                          <p:attrName>style.visibility</p:attrName>
                                        </p:attrNameLst>
                                      </p:cBhvr>
                                      <p:to>
                                        <p:strVal val="visible"/>
                                      </p:to>
                                    </p:set>
                                    <p:animEffect filter="fade" transition="in">
                                      <p:cBhvr additive="repl">
                                        <p:cTn id="91" dur="500"/>
                                        <p:tgtEl>
                                          <p:spTgt spid="109"/>
                                        </p:tgtEl>
                                      </p:cBhvr>
                                    </p:animEffect>
                                  </p:childTnLst>
                                </p:cTn>
                              </p:par>
                              <p:par>
                                <p:cTn id="92" nodeType="withEffect" fill="hold" presetClass="entr" presetID="10">
                                  <p:stCondLst>
                                    <p:cond delay="0"/>
                                  </p:stCondLst>
                                  <p:childTnLst>
                                    <p:set>
                                      <p:cBhvr>
                                        <p:cTn id="93" dur="1" fill="hold">
                                          <p:stCondLst>
                                            <p:cond delay="0"/>
                                          </p:stCondLst>
                                        </p:cTn>
                                        <p:tgtEl>
                                          <p:spTgt spid="116"/>
                                        </p:tgtEl>
                                        <p:attrNameLst>
                                          <p:attrName>style.visibility</p:attrName>
                                        </p:attrNameLst>
                                      </p:cBhvr>
                                      <p:to>
                                        <p:strVal val="visible"/>
                                      </p:to>
                                    </p:set>
                                    <p:animEffect filter="fade" transition="in">
                                      <p:cBhvr additive="repl">
                                        <p:cTn id="94" dur="500"/>
                                        <p:tgtEl>
                                          <p:spTgt spid="116"/>
                                        </p:tgtEl>
                                      </p:cBhvr>
                                    </p:animEffect>
                                  </p:childTnLst>
                                </p:cTn>
                              </p:par>
                              <p:par>
                                <p:cTn id="95" nodeType="withEffect" fill="hold" presetClass="entr" presetID="10">
                                  <p:stCondLst>
                                    <p:cond delay="0"/>
                                  </p:stCondLst>
                                  <p:childTnLst>
                                    <p:set>
                                      <p:cBhvr>
                                        <p:cTn id="96" dur="1" fill="hold">
                                          <p:stCondLst>
                                            <p:cond delay="0"/>
                                          </p:stCondLst>
                                        </p:cTn>
                                        <p:tgtEl>
                                          <p:spTgt spid="117"/>
                                        </p:tgtEl>
                                        <p:attrNameLst>
                                          <p:attrName>style.visibility</p:attrName>
                                        </p:attrNameLst>
                                      </p:cBhvr>
                                      <p:to>
                                        <p:strVal val="visible"/>
                                      </p:to>
                                    </p:set>
                                    <p:animEffect filter="fade" transition="in">
                                      <p:cBhvr additive="repl">
                                        <p:cTn id="97" dur="500"/>
                                        <p:tgtEl>
                                          <p:spTgt spid="117"/>
                                        </p:tgtEl>
                                      </p:cBhvr>
                                    </p:animEffect>
                                  </p:childTnLst>
                                </p:cTn>
                              </p:par>
                              <p:par>
                                <p:cTn id="98" nodeType="withEffect" fill="hold" presetClass="entr" presetID="10">
                                  <p:stCondLst>
                                    <p:cond delay="0"/>
                                  </p:stCondLst>
                                  <p:childTnLst>
                                    <p:set>
                                      <p:cBhvr>
                                        <p:cTn id="99" dur="1" fill="hold">
                                          <p:stCondLst>
                                            <p:cond delay="0"/>
                                          </p:stCondLst>
                                        </p:cTn>
                                        <p:tgtEl>
                                          <p:spTgt spid="112"/>
                                        </p:tgtEl>
                                        <p:attrNameLst>
                                          <p:attrName>style.visibility</p:attrName>
                                        </p:attrNameLst>
                                      </p:cBhvr>
                                      <p:to>
                                        <p:strVal val="visible"/>
                                      </p:to>
                                    </p:set>
                                    <p:animEffect filter="fade" transition="in">
                                      <p:cBhvr additive="repl">
                                        <p:cTn id="100" dur="500"/>
                                        <p:tgtEl>
                                          <p:spTgt spid="112"/>
                                        </p:tgtEl>
                                      </p:cBhvr>
                                    </p:animEffect>
                                  </p:childTnLst>
                                </p:cTn>
                              </p:par>
                              <p:par>
                                <p:cTn id="101" nodeType="withEffect" fill="hold" presetClass="entr" presetID="10">
                                  <p:stCondLst>
                                    <p:cond delay="0"/>
                                  </p:stCondLst>
                                  <p:childTnLst>
                                    <p:set>
                                      <p:cBhvr>
                                        <p:cTn id="102" dur="1" fill="hold">
                                          <p:stCondLst>
                                            <p:cond delay="0"/>
                                          </p:stCondLst>
                                        </p:cTn>
                                        <p:tgtEl>
                                          <p:spTgt spid="107"/>
                                        </p:tgtEl>
                                        <p:attrNameLst>
                                          <p:attrName>style.visibility</p:attrName>
                                        </p:attrNameLst>
                                      </p:cBhvr>
                                      <p:to>
                                        <p:strVal val="visible"/>
                                      </p:to>
                                    </p:set>
                                    <p:animEffect filter="fade" transition="in">
                                      <p:cBhvr additive="repl">
                                        <p:cTn id="103" dur="500"/>
                                        <p:tgtEl>
                                          <p:spTgt spid="107"/>
                                        </p:tgtEl>
                                      </p:cBhvr>
                                    </p:animEffect>
                                  </p:childTnLst>
                                </p:cTn>
                              </p:par>
                              <p:par>
                                <p:cTn id="104" nodeType="withEffect" fill="hold" presetClass="entr" presetID="10">
                                  <p:stCondLst>
                                    <p:cond delay="0"/>
                                  </p:stCondLst>
                                  <p:childTnLst>
                                    <p:set>
                                      <p:cBhvr>
                                        <p:cTn id="105" dur="1" fill="hold">
                                          <p:stCondLst>
                                            <p:cond delay="0"/>
                                          </p:stCondLst>
                                        </p:cTn>
                                        <p:tgtEl>
                                          <p:spTgt spid="111"/>
                                        </p:tgtEl>
                                        <p:attrNameLst>
                                          <p:attrName>style.visibility</p:attrName>
                                        </p:attrNameLst>
                                      </p:cBhvr>
                                      <p:to>
                                        <p:strVal val="visible"/>
                                      </p:to>
                                    </p:set>
                                    <p:animEffect filter="fade" transition="in">
                                      <p:cBhvr additive="repl">
                                        <p:cTn id="106" dur="500"/>
                                        <p:tgtEl>
                                          <p:spTgt spid="111"/>
                                        </p:tgtEl>
                                      </p:cBhvr>
                                    </p:animEffect>
                                  </p:childTnLst>
                                </p:cTn>
                              </p:par>
                              <p:par>
                                <p:cTn id="107" nodeType="withEffect" fill="hold" presetClass="entr" presetID="10">
                                  <p:stCondLst>
                                    <p:cond delay="0"/>
                                  </p:stCondLst>
                                  <p:childTnLst>
                                    <p:set>
                                      <p:cBhvr>
                                        <p:cTn id="108" dur="1" fill="hold">
                                          <p:stCondLst>
                                            <p:cond delay="0"/>
                                          </p:stCondLst>
                                        </p:cTn>
                                        <p:tgtEl>
                                          <p:spTgt spid="114"/>
                                        </p:tgtEl>
                                        <p:attrNameLst>
                                          <p:attrName>style.visibility</p:attrName>
                                        </p:attrNameLst>
                                      </p:cBhvr>
                                      <p:to>
                                        <p:strVal val="visible"/>
                                      </p:to>
                                    </p:set>
                                    <p:animEffect filter="fade" transition="in">
                                      <p:cBhvr additive="repl">
                                        <p:cTn id="109" dur="500"/>
                                        <p:tgtEl>
                                          <p:spTgt spid="114"/>
                                        </p:tgtEl>
                                      </p:cBhvr>
                                    </p:animEffect>
                                  </p:childTnLst>
                                </p:cTn>
                              </p:par>
                              <p:par>
                                <p:cTn id="110" nodeType="withEffect" fill="hold" presetClass="entr" presetID="10">
                                  <p:stCondLst>
                                    <p:cond delay="0"/>
                                  </p:stCondLst>
                                  <p:childTnLst>
                                    <p:set>
                                      <p:cBhvr>
                                        <p:cTn id="111" dur="1" fill="hold">
                                          <p:stCondLst>
                                            <p:cond delay="0"/>
                                          </p:stCondLst>
                                        </p:cTn>
                                        <p:tgtEl>
                                          <p:spTgt spid="110"/>
                                        </p:tgtEl>
                                        <p:attrNameLst>
                                          <p:attrName>style.visibility</p:attrName>
                                        </p:attrNameLst>
                                      </p:cBhvr>
                                      <p:to>
                                        <p:strVal val="visible"/>
                                      </p:to>
                                    </p:set>
                                    <p:animEffect filter="fade" transition="in">
                                      <p:cBhvr additive="repl">
                                        <p:cTn id="112" dur="500"/>
                                        <p:tgtEl>
                                          <p:spTgt spid="110"/>
                                        </p:tgtEl>
                                      </p:cBhvr>
                                    </p:animEffec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0">
                                  <p:stCondLst>
                                    <p:cond delay="0"/>
                                  </p:stCondLst>
                                  <p:childTnLst>
                                    <p:set>
                                      <p:cBhvr>
                                        <p:cTn id="116" dur="1" fill="hold">
                                          <p:stCondLst>
                                            <p:cond delay="0"/>
                                          </p:stCondLst>
                                        </p:cTn>
                                        <p:tgtEl>
                                          <p:spTgt spid="120"/>
                                        </p:tgtEl>
                                        <p:attrNameLst>
                                          <p:attrName>style.visibility</p:attrName>
                                        </p:attrNameLst>
                                      </p:cBhvr>
                                      <p:to>
                                        <p:strVal val="visible"/>
                                      </p:to>
                                    </p:set>
                                    <p:animEffect filter="fade" transition="in">
                                      <p:cBhvr additive="repl">
                                        <p:cTn id="117" dur="500"/>
                                        <p:tgtEl>
                                          <p:spTgt spid="1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Une histoire brève</a:t>
            </a:r>
            <a:endParaRPr b="0" lang="en-US" sz="1800" spc="-1" strike="noStrike">
              <a:solidFill>
                <a:srgbClr val="000000"/>
              </a:solidFill>
              <a:uFill>
                <a:solidFill>
                  <a:srgbClr val="ffffff"/>
                </a:solidFill>
              </a:uFill>
              <a:latin typeface="Calibri"/>
            </a:endParaRPr>
          </a:p>
        </p:txBody>
      </p:sp>
      <p:sp>
        <p:nvSpPr>
          <p:cNvPr id="626" name="CustomShape 2"/>
          <p:cNvSpPr/>
          <p:nvPr/>
        </p:nvSpPr>
        <p:spPr>
          <a:xfrm>
            <a:off x="612360" y="5221800"/>
            <a:ext cx="803880" cy="803880"/>
          </a:xfrm>
          <a:prstGeom prst="donut">
            <a:avLst>
              <a:gd name="adj" fmla="val 20000"/>
            </a:avLst>
          </a:prstGeom>
          <a:solidFill>
            <a:srgbClr val="575757"/>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27" name="CustomShape 3"/>
          <p:cNvSpPr/>
          <p:nvPr/>
        </p:nvSpPr>
        <p:spPr>
          <a:xfrm rot="17746200">
            <a:off x="739800" y="4547880"/>
            <a:ext cx="1314000" cy="6235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500" spc="-1" strike="noStrike">
                <a:solidFill>
                  <a:srgbClr val="000000"/>
                </a:solidFill>
                <a:uFill>
                  <a:solidFill>
                    <a:srgbClr val="ffffff"/>
                  </a:solidFill>
                </a:uFill>
                <a:latin typeface="Calibri"/>
              </a:rPr>
              <a:t>2014</a:t>
            </a:r>
            <a:endParaRPr b="0" lang="en-US" sz="1800" spc="-1" strike="noStrike">
              <a:solidFill>
                <a:srgbClr val="000000"/>
              </a:solidFill>
              <a:uFill>
                <a:solidFill>
                  <a:srgbClr val="ffffff"/>
                </a:solidFill>
              </a:uFill>
              <a:latin typeface="Arial"/>
            </a:endParaRPr>
          </a:p>
        </p:txBody>
      </p:sp>
      <p:sp>
        <p:nvSpPr>
          <p:cNvPr id="628" name="CustomShape 4"/>
          <p:cNvSpPr/>
          <p:nvPr/>
        </p:nvSpPr>
        <p:spPr>
          <a:xfrm>
            <a:off x="1674720" y="541512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29" name="CustomShape 5"/>
          <p:cNvSpPr/>
          <p:nvPr/>
        </p:nvSpPr>
        <p:spPr>
          <a:xfrm rot="17746200">
            <a:off x="1040040" y="4181400"/>
            <a:ext cx="267948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Lancé en Avril</a:t>
            </a:r>
            <a:endParaRPr b="0" lang="en-US" sz="1800" spc="-1" strike="noStrike">
              <a:solidFill>
                <a:srgbClr val="000000"/>
              </a:solidFill>
              <a:uFill>
                <a:solidFill>
                  <a:srgbClr val="ffffff"/>
                </a:solidFill>
              </a:uFill>
              <a:latin typeface="Arial"/>
            </a:endParaRPr>
          </a:p>
        </p:txBody>
      </p:sp>
      <p:sp>
        <p:nvSpPr>
          <p:cNvPr id="630" name="CustomShape 6"/>
          <p:cNvSpPr/>
          <p:nvPr/>
        </p:nvSpPr>
        <p:spPr>
          <a:xfrm>
            <a:off x="2350440" y="544680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31" name="CustomShape 7"/>
          <p:cNvSpPr/>
          <p:nvPr/>
        </p:nvSpPr>
        <p:spPr>
          <a:xfrm rot="17746200">
            <a:off x="941400" y="4191840"/>
            <a:ext cx="420048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Attaqué en Septombre</a:t>
            </a:r>
            <a:endParaRPr b="0" lang="en-US" sz="1800" spc="-1" strike="noStrike">
              <a:solidFill>
                <a:srgbClr val="000000"/>
              </a:solidFill>
              <a:uFill>
                <a:solidFill>
                  <a:srgbClr val="ffffff"/>
                </a:solidFill>
              </a:uFill>
              <a:latin typeface="Arial"/>
            </a:endParaRPr>
          </a:p>
        </p:txBody>
      </p:sp>
      <p:sp>
        <p:nvSpPr>
          <p:cNvPr id="632" name="CustomShape 8"/>
          <p:cNvSpPr/>
          <p:nvPr/>
        </p:nvSpPr>
        <p:spPr>
          <a:xfrm>
            <a:off x="3025800" y="5221800"/>
            <a:ext cx="803880" cy="803880"/>
          </a:xfrm>
          <a:prstGeom prst="donut">
            <a:avLst>
              <a:gd name="adj" fmla="val 20000"/>
            </a:avLst>
          </a:prstGeom>
          <a:solidFill>
            <a:srgbClr val="575757"/>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33" name="CustomShape 9"/>
          <p:cNvSpPr/>
          <p:nvPr/>
        </p:nvSpPr>
        <p:spPr>
          <a:xfrm rot="17746200">
            <a:off x="3143520" y="4503240"/>
            <a:ext cx="1314000" cy="6235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500" spc="-1" strike="noStrike">
                <a:solidFill>
                  <a:srgbClr val="000000"/>
                </a:solidFill>
                <a:uFill>
                  <a:solidFill>
                    <a:srgbClr val="ffffff"/>
                  </a:solidFill>
                </a:uFill>
                <a:latin typeface="Calibri"/>
              </a:rPr>
              <a:t>2015</a:t>
            </a:r>
            <a:endParaRPr b="0" lang="en-US" sz="1800" spc="-1" strike="noStrike">
              <a:solidFill>
                <a:srgbClr val="000000"/>
              </a:solidFill>
              <a:uFill>
                <a:solidFill>
                  <a:srgbClr val="ffffff"/>
                </a:solidFill>
              </a:uFill>
              <a:latin typeface="Arial"/>
            </a:endParaRPr>
          </a:p>
        </p:txBody>
      </p:sp>
      <p:sp>
        <p:nvSpPr>
          <p:cNvPr id="634" name="CustomShape 10"/>
          <p:cNvSpPr/>
          <p:nvPr/>
        </p:nvSpPr>
        <p:spPr>
          <a:xfrm>
            <a:off x="4094640" y="541512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35" name="CustomShape 11"/>
          <p:cNvSpPr/>
          <p:nvPr/>
        </p:nvSpPr>
        <p:spPr>
          <a:xfrm rot="17746200">
            <a:off x="2869200" y="4200120"/>
            <a:ext cx="384516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MRL-0004 en Janvier</a:t>
            </a:r>
            <a:endParaRPr b="0" lang="en-US" sz="1800" spc="-1" strike="noStrike">
              <a:solidFill>
                <a:srgbClr val="000000"/>
              </a:solidFill>
              <a:uFill>
                <a:solidFill>
                  <a:srgbClr val="ffffff"/>
                </a:solidFill>
              </a:uFill>
              <a:latin typeface="Arial"/>
            </a:endParaRPr>
          </a:p>
        </p:txBody>
      </p:sp>
      <p:sp>
        <p:nvSpPr>
          <p:cNvPr id="636" name="CustomShape 12"/>
          <p:cNvSpPr/>
          <p:nvPr/>
        </p:nvSpPr>
        <p:spPr>
          <a:xfrm>
            <a:off x="4752000" y="5221800"/>
            <a:ext cx="803880" cy="803880"/>
          </a:xfrm>
          <a:prstGeom prst="donut">
            <a:avLst>
              <a:gd name="adj" fmla="val 20000"/>
            </a:avLst>
          </a:prstGeom>
          <a:solidFill>
            <a:srgbClr val="575757"/>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37" name="CustomShape 13"/>
          <p:cNvSpPr/>
          <p:nvPr/>
        </p:nvSpPr>
        <p:spPr>
          <a:xfrm rot="17746200">
            <a:off x="4869360" y="4503240"/>
            <a:ext cx="1314000" cy="6235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500" spc="-1" strike="noStrike">
                <a:solidFill>
                  <a:srgbClr val="000000"/>
                </a:solidFill>
                <a:uFill>
                  <a:solidFill>
                    <a:srgbClr val="ffffff"/>
                  </a:solidFill>
                </a:uFill>
                <a:latin typeface="Calibri"/>
              </a:rPr>
              <a:t>2016</a:t>
            </a:r>
            <a:endParaRPr b="0" lang="en-US" sz="1800" spc="-1" strike="noStrike">
              <a:solidFill>
                <a:srgbClr val="000000"/>
              </a:solidFill>
              <a:uFill>
                <a:solidFill>
                  <a:srgbClr val="ffffff"/>
                </a:solidFill>
              </a:uFill>
              <a:latin typeface="Arial"/>
            </a:endParaRPr>
          </a:p>
        </p:txBody>
      </p:sp>
      <p:sp>
        <p:nvSpPr>
          <p:cNvPr id="638" name="CustomShape 14"/>
          <p:cNvSpPr/>
          <p:nvPr/>
        </p:nvSpPr>
        <p:spPr>
          <a:xfrm>
            <a:off x="5843880" y="541512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39" name="CustomShape 15"/>
          <p:cNvSpPr/>
          <p:nvPr/>
        </p:nvSpPr>
        <p:spPr>
          <a:xfrm rot="17746200">
            <a:off x="2841480" y="3795480"/>
            <a:ext cx="772668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Toutes les sont transaction privée en mars</a:t>
            </a:r>
            <a:endParaRPr b="0" lang="en-US" sz="1800" spc="-1" strike="noStrike">
              <a:solidFill>
                <a:srgbClr val="000000"/>
              </a:solidFill>
              <a:uFill>
                <a:solidFill>
                  <a:srgbClr val="ffffff"/>
                </a:solidFill>
              </a:uFill>
              <a:latin typeface="Arial"/>
            </a:endParaRPr>
          </a:p>
        </p:txBody>
      </p:sp>
      <p:sp>
        <p:nvSpPr>
          <p:cNvPr id="640" name="CustomShape 16"/>
          <p:cNvSpPr/>
          <p:nvPr/>
        </p:nvSpPr>
        <p:spPr>
          <a:xfrm>
            <a:off x="7160760" y="5221800"/>
            <a:ext cx="803880" cy="803880"/>
          </a:xfrm>
          <a:prstGeom prst="donut">
            <a:avLst>
              <a:gd name="adj" fmla="val 20000"/>
            </a:avLst>
          </a:prstGeom>
          <a:solidFill>
            <a:srgbClr val="575757"/>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41" name="CustomShape 17"/>
          <p:cNvSpPr/>
          <p:nvPr/>
        </p:nvSpPr>
        <p:spPr>
          <a:xfrm rot="17746200">
            <a:off x="7278120" y="4503240"/>
            <a:ext cx="1314000" cy="6235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3500" spc="-1" strike="noStrike">
                <a:solidFill>
                  <a:srgbClr val="000000"/>
                </a:solidFill>
                <a:uFill>
                  <a:solidFill>
                    <a:srgbClr val="ffffff"/>
                  </a:solidFill>
                </a:uFill>
                <a:latin typeface="Calibri"/>
              </a:rPr>
              <a:t>2017</a:t>
            </a:r>
            <a:endParaRPr b="0" lang="en-US" sz="1800" spc="-1" strike="noStrike">
              <a:solidFill>
                <a:srgbClr val="000000"/>
              </a:solidFill>
              <a:uFill>
                <a:solidFill>
                  <a:srgbClr val="ffffff"/>
                </a:solidFill>
              </a:uFill>
              <a:latin typeface="Arial"/>
            </a:endParaRPr>
          </a:p>
        </p:txBody>
      </p:sp>
      <p:sp>
        <p:nvSpPr>
          <p:cNvPr id="642" name="CustomShape 18"/>
          <p:cNvSpPr/>
          <p:nvPr/>
        </p:nvSpPr>
        <p:spPr>
          <a:xfrm>
            <a:off x="6512760" y="541512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43" name="CustomShape 19"/>
          <p:cNvSpPr/>
          <p:nvPr/>
        </p:nvSpPr>
        <p:spPr>
          <a:xfrm rot="17746200">
            <a:off x="4970160" y="4134240"/>
            <a:ext cx="459036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GUI Beta 1 en Decombre</a:t>
            </a:r>
            <a:endParaRPr b="0" lang="en-US" sz="1800" spc="-1" strike="noStrike">
              <a:solidFill>
                <a:srgbClr val="000000"/>
              </a:solidFill>
              <a:uFill>
                <a:solidFill>
                  <a:srgbClr val="ffffff"/>
                </a:solidFill>
              </a:uFill>
              <a:latin typeface="Arial"/>
            </a:endParaRPr>
          </a:p>
        </p:txBody>
      </p:sp>
      <p:sp>
        <p:nvSpPr>
          <p:cNvPr id="644" name="CustomShape 20"/>
          <p:cNvSpPr/>
          <p:nvPr/>
        </p:nvSpPr>
        <p:spPr>
          <a:xfrm>
            <a:off x="8210520" y="541512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45" name="CustomShape 21"/>
          <p:cNvSpPr/>
          <p:nvPr/>
        </p:nvSpPr>
        <p:spPr>
          <a:xfrm rot="17746200">
            <a:off x="7135920" y="4407120"/>
            <a:ext cx="333324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RingCT en Janvier</a:t>
            </a:r>
            <a:endParaRPr b="0" lang="en-US" sz="1800" spc="-1" strike="noStrike">
              <a:solidFill>
                <a:srgbClr val="000000"/>
              </a:solidFill>
              <a:uFill>
                <a:solidFill>
                  <a:srgbClr val="ffffff"/>
                </a:solidFill>
              </a:uFill>
              <a:latin typeface="Arial"/>
            </a:endParaRPr>
          </a:p>
        </p:txBody>
      </p:sp>
      <p:sp>
        <p:nvSpPr>
          <p:cNvPr id="646" name="CustomShape 22"/>
          <p:cNvSpPr/>
          <p:nvPr/>
        </p:nvSpPr>
        <p:spPr>
          <a:xfrm>
            <a:off x="8915040" y="540540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47" name="CustomShape 23"/>
          <p:cNvSpPr/>
          <p:nvPr/>
        </p:nvSpPr>
        <p:spPr>
          <a:xfrm rot="17746200">
            <a:off x="7411320" y="2949840"/>
            <a:ext cx="564660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Vulnéerabilié réparé en Février</a:t>
            </a:r>
            <a:endParaRPr b="0" lang="en-US" sz="1800" spc="-1" strike="noStrike">
              <a:solidFill>
                <a:srgbClr val="000000"/>
              </a:solidFill>
              <a:uFill>
                <a:solidFill>
                  <a:srgbClr val="ffffff"/>
                </a:solidFill>
              </a:uFill>
              <a:latin typeface="Arial"/>
            </a:endParaRPr>
          </a:p>
        </p:txBody>
      </p:sp>
      <p:sp>
        <p:nvSpPr>
          <p:cNvPr id="648" name="CustomShape 24"/>
          <p:cNvSpPr/>
          <p:nvPr/>
        </p:nvSpPr>
        <p:spPr>
          <a:xfrm>
            <a:off x="9583560" y="5402880"/>
            <a:ext cx="416880" cy="41688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49" name="CustomShape 25"/>
          <p:cNvSpPr/>
          <p:nvPr/>
        </p:nvSpPr>
        <p:spPr>
          <a:xfrm rot="17746200">
            <a:off x="9060840" y="4251960"/>
            <a:ext cx="2450880" cy="5166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800" spc="-1" strike="noStrike">
                <a:solidFill>
                  <a:srgbClr val="000000"/>
                </a:solidFill>
                <a:uFill>
                  <a:solidFill>
                    <a:srgbClr val="ffffff"/>
                  </a:solidFill>
                </a:uFill>
                <a:latin typeface="Calibri"/>
              </a:rPr>
              <a:t>Apr Hardfork</a:t>
            </a:r>
            <a:endParaRPr b="0" lang="en-US" sz="1800" spc="-1" strike="noStrike">
              <a:solidFill>
                <a:srgbClr val="000000"/>
              </a:solidFill>
              <a:uFill>
                <a:solidFill>
                  <a:srgbClr val="ffffff"/>
                </a:solidFill>
              </a:uFill>
              <a:latin typeface="Arial"/>
            </a:endParaRPr>
          </a:p>
        </p:txBody>
      </p:sp>
      <p:sp>
        <p:nvSpPr>
          <p:cNvPr id="650" name="CustomShape 26"/>
          <p:cNvSpPr/>
          <p:nvPr/>
        </p:nvSpPr>
        <p:spPr>
          <a:xfrm>
            <a:off x="10252080" y="5491440"/>
            <a:ext cx="228240" cy="22824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51" name="CustomShape 27"/>
          <p:cNvSpPr/>
          <p:nvPr/>
        </p:nvSpPr>
        <p:spPr>
          <a:xfrm>
            <a:off x="10765440" y="5500080"/>
            <a:ext cx="228240" cy="22824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52" name="CustomShape 28"/>
          <p:cNvSpPr/>
          <p:nvPr/>
        </p:nvSpPr>
        <p:spPr>
          <a:xfrm>
            <a:off x="11278800" y="5491440"/>
            <a:ext cx="228240" cy="228240"/>
          </a:xfrm>
          <a:prstGeom prst="ellipse">
            <a:avLst/>
          </a:prstGeom>
          <a:solidFill>
            <a:srgbClr val="9e605e"/>
          </a:solid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653" name="CustomShape 29"/>
          <p:cNvSpPr/>
          <p:nvPr/>
        </p:nvSpPr>
        <p:spPr>
          <a:xfrm>
            <a:off x="4659480" y="6624000"/>
            <a:ext cx="2872440" cy="242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000" spc="-1" strike="noStrike">
                <a:solidFill>
                  <a:srgbClr val="000000"/>
                </a:solidFill>
                <a:uFill>
                  <a:solidFill>
                    <a:srgbClr val="ffffff"/>
                  </a:solidFill>
                </a:uFill>
                <a:latin typeface="Calibri"/>
              </a:rPr>
              <a:t>Adapted from Scott Anecito’s Presentation</a:t>
            </a:r>
            <a:endParaRPr b="0" lang="en-US" sz="1800" spc="-1" strike="noStrike">
              <a:solidFill>
                <a:srgbClr val="000000"/>
              </a:solidFill>
              <a:uFill>
                <a:solidFill>
                  <a:srgbClr val="ffffff"/>
                </a:solidFill>
              </a:uFill>
              <a:latin typeface="Arial"/>
            </a:endParaRPr>
          </a:p>
        </p:txBody>
      </p:sp>
    </p:spTree>
  </p:cSld>
  <p:timing>
    <p:tnLst>
      <p:par>
        <p:cTn id="818" dur="indefinite" restart="never" nodeType="tmRoot">
          <p:childTnLst>
            <p:seq>
              <p:cTn id="819" dur="indefinite" nodeType="mainSeq">
                <p:childTnLst>
                  <p:par>
                    <p:cTn id="820" fill="hold">
                      <p:stCondLst>
                        <p:cond delay="0"/>
                      </p:stCondLst>
                      <p:childTnLst>
                        <p:par>
                          <p:cTn id="821" fill="hold">
                            <p:stCondLst>
                              <p:cond delay="0"/>
                            </p:stCondLst>
                            <p:childTnLst>
                              <p:par>
                                <p:cTn id="822" nodeType="afterEffect" fill="hold" presetClass="entr" presetID="10">
                                  <p:stCondLst>
                                    <p:cond delay="0"/>
                                  </p:stCondLst>
                                  <p:childTnLst>
                                    <p:set>
                                      <p:cBhvr>
                                        <p:cTn id="823" dur="1" fill="hold">
                                          <p:stCondLst>
                                            <p:cond delay="0"/>
                                          </p:stCondLst>
                                        </p:cTn>
                                        <p:tgtEl>
                                          <p:spTgt spid="625"/>
                                        </p:tgtEl>
                                        <p:attrNameLst>
                                          <p:attrName>style.visibility</p:attrName>
                                        </p:attrNameLst>
                                      </p:cBhvr>
                                      <p:to>
                                        <p:strVal val="visible"/>
                                      </p:to>
                                    </p:set>
                                    <p:animEffect filter="fade" transition="in">
                                      <p:cBhvr additive="repl">
                                        <p:cTn id="824" dur="500"/>
                                        <p:tgtEl>
                                          <p:spTgt spid="625"/>
                                        </p:tgtEl>
                                      </p:cBhvr>
                                    </p:animEffect>
                                  </p:childTnLst>
                                </p:cTn>
                              </p:par>
                            </p:childTnLst>
                          </p:cTn>
                        </p:par>
                        <p:par>
                          <p:cTn id="825" fill="hold">
                            <p:stCondLst>
                              <p:cond delay="500"/>
                            </p:stCondLst>
                            <p:childTnLst>
                              <p:par>
                                <p:cTn id="826" nodeType="afterEffect" fill="hold" presetClass="entr" presetID="10">
                                  <p:stCondLst>
                                    <p:cond delay="0"/>
                                  </p:stCondLst>
                                  <p:childTnLst>
                                    <p:set>
                                      <p:cBhvr>
                                        <p:cTn id="827" dur="1" fill="hold">
                                          <p:stCondLst>
                                            <p:cond delay="0"/>
                                          </p:stCondLst>
                                        </p:cTn>
                                        <p:tgtEl>
                                          <p:spTgt spid="626"/>
                                        </p:tgtEl>
                                        <p:attrNameLst>
                                          <p:attrName>style.visibility</p:attrName>
                                        </p:attrNameLst>
                                      </p:cBhvr>
                                      <p:to>
                                        <p:strVal val="visible"/>
                                      </p:to>
                                    </p:set>
                                    <p:animEffect filter="fade" transition="in">
                                      <p:cBhvr additive="repl">
                                        <p:cTn id="828" dur="500"/>
                                        <p:tgtEl>
                                          <p:spTgt spid="626"/>
                                        </p:tgtEl>
                                      </p:cBhvr>
                                    </p:animEffect>
                                  </p:childTnLst>
                                </p:cTn>
                              </p:par>
                              <p:par>
                                <p:cTn id="829" nodeType="withEffect" fill="hold" presetClass="entr" presetID="10">
                                  <p:stCondLst>
                                    <p:cond delay="0"/>
                                  </p:stCondLst>
                                  <p:childTnLst>
                                    <p:set>
                                      <p:cBhvr>
                                        <p:cTn id="830" dur="1" fill="hold">
                                          <p:stCondLst>
                                            <p:cond delay="0"/>
                                          </p:stCondLst>
                                        </p:cTn>
                                        <p:tgtEl>
                                          <p:spTgt spid="627"/>
                                        </p:tgtEl>
                                        <p:attrNameLst>
                                          <p:attrName>style.visibility</p:attrName>
                                        </p:attrNameLst>
                                      </p:cBhvr>
                                      <p:to>
                                        <p:strVal val="visible"/>
                                      </p:to>
                                    </p:set>
                                    <p:animEffect filter="fade" transition="in">
                                      <p:cBhvr additive="repl">
                                        <p:cTn id="831" dur="500"/>
                                        <p:tgtEl>
                                          <p:spTgt spid="627"/>
                                        </p:tgtEl>
                                      </p:cBhvr>
                                    </p:animEffect>
                                  </p:childTnLst>
                                </p:cTn>
                              </p:par>
                              <p:par>
                                <p:cTn id="832" nodeType="withEffect" fill="hold" presetClass="entr" presetID="10">
                                  <p:stCondLst>
                                    <p:cond delay="0"/>
                                  </p:stCondLst>
                                  <p:childTnLst>
                                    <p:set>
                                      <p:cBhvr>
                                        <p:cTn id="833" dur="1" fill="hold">
                                          <p:stCondLst>
                                            <p:cond delay="0"/>
                                          </p:stCondLst>
                                        </p:cTn>
                                        <p:tgtEl>
                                          <p:spTgt spid="628"/>
                                        </p:tgtEl>
                                        <p:attrNameLst>
                                          <p:attrName>style.visibility</p:attrName>
                                        </p:attrNameLst>
                                      </p:cBhvr>
                                      <p:to>
                                        <p:strVal val="visible"/>
                                      </p:to>
                                    </p:set>
                                    <p:animEffect filter="fade" transition="in">
                                      <p:cBhvr additive="repl">
                                        <p:cTn id="834" dur="500"/>
                                        <p:tgtEl>
                                          <p:spTgt spid="628"/>
                                        </p:tgtEl>
                                      </p:cBhvr>
                                    </p:animEffect>
                                  </p:childTnLst>
                                </p:cTn>
                              </p:par>
                              <p:par>
                                <p:cTn id="835" nodeType="withEffect" fill="hold" presetClass="entr" presetID="10">
                                  <p:stCondLst>
                                    <p:cond delay="0"/>
                                  </p:stCondLst>
                                  <p:childTnLst>
                                    <p:set>
                                      <p:cBhvr>
                                        <p:cTn id="836" dur="1" fill="hold">
                                          <p:stCondLst>
                                            <p:cond delay="0"/>
                                          </p:stCondLst>
                                        </p:cTn>
                                        <p:tgtEl>
                                          <p:spTgt spid="629"/>
                                        </p:tgtEl>
                                        <p:attrNameLst>
                                          <p:attrName>style.visibility</p:attrName>
                                        </p:attrNameLst>
                                      </p:cBhvr>
                                      <p:to>
                                        <p:strVal val="visible"/>
                                      </p:to>
                                    </p:set>
                                    <p:animEffect filter="fade" transition="in">
                                      <p:cBhvr additive="repl">
                                        <p:cTn id="837" dur="500"/>
                                        <p:tgtEl>
                                          <p:spTgt spid="629"/>
                                        </p:tgtEl>
                                      </p:cBhvr>
                                    </p:animEffect>
                                  </p:childTnLst>
                                </p:cTn>
                              </p:par>
                              <p:par>
                                <p:cTn id="838" nodeType="withEffect" fill="hold" presetClass="entr" presetID="10">
                                  <p:stCondLst>
                                    <p:cond delay="0"/>
                                  </p:stCondLst>
                                  <p:childTnLst>
                                    <p:set>
                                      <p:cBhvr>
                                        <p:cTn id="839" dur="1" fill="hold">
                                          <p:stCondLst>
                                            <p:cond delay="0"/>
                                          </p:stCondLst>
                                        </p:cTn>
                                        <p:tgtEl>
                                          <p:spTgt spid="631"/>
                                        </p:tgtEl>
                                        <p:attrNameLst>
                                          <p:attrName>style.visibility</p:attrName>
                                        </p:attrNameLst>
                                      </p:cBhvr>
                                      <p:to>
                                        <p:strVal val="visible"/>
                                      </p:to>
                                    </p:set>
                                    <p:animEffect filter="fade" transition="in">
                                      <p:cBhvr additive="repl">
                                        <p:cTn id="840" dur="500"/>
                                        <p:tgtEl>
                                          <p:spTgt spid="631"/>
                                        </p:tgtEl>
                                      </p:cBhvr>
                                    </p:animEffect>
                                  </p:childTnLst>
                                </p:cTn>
                              </p:par>
                              <p:par>
                                <p:cTn id="841" nodeType="withEffect" fill="hold" presetClass="entr" presetID="10">
                                  <p:stCondLst>
                                    <p:cond delay="0"/>
                                  </p:stCondLst>
                                  <p:childTnLst>
                                    <p:set>
                                      <p:cBhvr>
                                        <p:cTn id="842" dur="1" fill="hold">
                                          <p:stCondLst>
                                            <p:cond delay="0"/>
                                          </p:stCondLst>
                                        </p:cTn>
                                        <p:tgtEl>
                                          <p:spTgt spid="630"/>
                                        </p:tgtEl>
                                        <p:attrNameLst>
                                          <p:attrName>style.visibility</p:attrName>
                                        </p:attrNameLst>
                                      </p:cBhvr>
                                      <p:to>
                                        <p:strVal val="visible"/>
                                      </p:to>
                                    </p:set>
                                    <p:animEffect filter="fade" transition="in">
                                      <p:cBhvr additive="repl">
                                        <p:cTn id="843" dur="500"/>
                                        <p:tgtEl>
                                          <p:spTgt spid="630"/>
                                        </p:tgtEl>
                                      </p:cBhvr>
                                    </p:animEffect>
                                  </p:childTnLst>
                                </p:cTn>
                              </p:par>
                            </p:childTnLst>
                          </p:cTn>
                        </p:par>
                        <p:par>
                          <p:cTn id="844" fill="hold">
                            <p:stCondLst>
                              <p:cond delay="1000"/>
                            </p:stCondLst>
                            <p:childTnLst>
                              <p:par>
                                <p:cTn id="845" nodeType="afterEffect" fill="hold" presetClass="entr" presetID="10">
                                  <p:stCondLst>
                                    <p:cond delay="0"/>
                                  </p:stCondLst>
                                  <p:childTnLst>
                                    <p:set>
                                      <p:cBhvr>
                                        <p:cTn id="846" dur="1" fill="hold">
                                          <p:stCondLst>
                                            <p:cond delay="0"/>
                                          </p:stCondLst>
                                        </p:cTn>
                                        <p:tgtEl>
                                          <p:spTgt spid="632"/>
                                        </p:tgtEl>
                                        <p:attrNameLst>
                                          <p:attrName>style.visibility</p:attrName>
                                        </p:attrNameLst>
                                      </p:cBhvr>
                                      <p:to>
                                        <p:strVal val="visible"/>
                                      </p:to>
                                    </p:set>
                                    <p:animEffect filter="fade" transition="in">
                                      <p:cBhvr additive="repl">
                                        <p:cTn id="847" dur="500"/>
                                        <p:tgtEl>
                                          <p:spTgt spid="632"/>
                                        </p:tgtEl>
                                      </p:cBhvr>
                                    </p:animEffect>
                                  </p:childTnLst>
                                </p:cTn>
                              </p:par>
                              <p:par>
                                <p:cTn id="848" nodeType="withEffect" fill="hold" presetClass="entr" presetID="10">
                                  <p:stCondLst>
                                    <p:cond delay="0"/>
                                  </p:stCondLst>
                                  <p:childTnLst>
                                    <p:set>
                                      <p:cBhvr>
                                        <p:cTn id="849" dur="1" fill="hold">
                                          <p:stCondLst>
                                            <p:cond delay="0"/>
                                          </p:stCondLst>
                                        </p:cTn>
                                        <p:tgtEl>
                                          <p:spTgt spid="633"/>
                                        </p:tgtEl>
                                        <p:attrNameLst>
                                          <p:attrName>style.visibility</p:attrName>
                                        </p:attrNameLst>
                                      </p:cBhvr>
                                      <p:to>
                                        <p:strVal val="visible"/>
                                      </p:to>
                                    </p:set>
                                    <p:animEffect filter="fade" transition="in">
                                      <p:cBhvr additive="repl">
                                        <p:cTn id="850" dur="500"/>
                                        <p:tgtEl>
                                          <p:spTgt spid="633"/>
                                        </p:tgtEl>
                                      </p:cBhvr>
                                    </p:animEffect>
                                  </p:childTnLst>
                                </p:cTn>
                              </p:par>
                              <p:par>
                                <p:cTn id="851" nodeType="withEffect" fill="hold" presetClass="entr" presetID="10">
                                  <p:stCondLst>
                                    <p:cond delay="0"/>
                                  </p:stCondLst>
                                  <p:childTnLst>
                                    <p:set>
                                      <p:cBhvr>
                                        <p:cTn id="852" dur="1" fill="hold">
                                          <p:stCondLst>
                                            <p:cond delay="0"/>
                                          </p:stCondLst>
                                        </p:cTn>
                                        <p:tgtEl>
                                          <p:spTgt spid="634"/>
                                        </p:tgtEl>
                                        <p:attrNameLst>
                                          <p:attrName>style.visibility</p:attrName>
                                        </p:attrNameLst>
                                      </p:cBhvr>
                                      <p:to>
                                        <p:strVal val="visible"/>
                                      </p:to>
                                    </p:set>
                                    <p:animEffect filter="fade" transition="in">
                                      <p:cBhvr additive="repl">
                                        <p:cTn id="853" dur="500"/>
                                        <p:tgtEl>
                                          <p:spTgt spid="634"/>
                                        </p:tgtEl>
                                      </p:cBhvr>
                                    </p:animEffect>
                                  </p:childTnLst>
                                </p:cTn>
                              </p:par>
                              <p:par>
                                <p:cTn id="854" nodeType="withEffect" fill="hold" presetClass="entr" presetID="10">
                                  <p:stCondLst>
                                    <p:cond delay="0"/>
                                  </p:stCondLst>
                                  <p:childTnLst>
                                    <p:set>
                                      <p:cBhvr>
                                        <p:cTn id="855" dur="1" fill="hold">
                                          <p:stCondLst>
                                            <p:cond delay="0"/>
                                          </p:stCondLst>
                                        </p:cTn>
                                        <p:tgtEl>
                                          <p:spTgt spid="635"/>
                                        </p:tgtEl>
                                        <p:attrNameLst>
                                          <p:attrName>style.visibility</p:attrName>
                                        </p:attrNameLst>
                                      </p:cBhvr>
                                      <p:to>
                                        <p:strVal val="visible"/>
                                      </p:to>
                                    </p:set>
                                    <p:animEffect filter="fade" transition="in">
                                      <p:cBhvr additive="repl">
                                        <p:cTn id="856" dur="500"/>
                                        <p:tgtEl>
                                          <p:spTgt spid="635"/>
                                        </p:tgtEl>
                                      </p:cBhvr>
                                    </p:animEffect>
                                  </p:childTnLst>
                                </p:cTn>
                              </p:par>
                            </p:childTnLst>
                          </p:cTn>
                        </p:par>
                        <p:par>
                          <p:cTn id="857" fill="hold">
                            <p:stCondLst>
                              <p:cond delay="1500"/>
                            </p:stCondLst>
                            <p:childTnLst>
                              <p:par>
                                <p:cTn id="858" nodeType="afterEffect" fill="hold" presetClass="entr" presetID="10">
                                  <p:stCondLst>
                                    <p:cond delay="0"/>
                                  </p:stCondLst>
                                  <p:childTnLst>
                                    <p:set>
                                      <p:cBhvr>
                                        <p:cTn id="859" dur="1" fill="hold">
                                          <p:stCondLst>
                                            <p:cond delay="0"/>
                                          </p:stCondLst>
                                        </p:cTn>
                                        <p:tgtEl>
                                          <p:spTgt spid="636"/>
                                        </p:tgtEl>
                                        <p:attrNameLst>
                                          <p:attrName>style.visibility</p:attrName>
                                        </p:attrNameLst>
                                      </p:cBhvr>
                                      <p:to>
                                        <p:strVal val="visible"/>
                                      </p:to>
                                    </p:set>
                                    <p:animEffect filter="fade" transition="in">
                                      <p:cBhvr additive="repl">
                                        <p:cTn id="860" dur="500"/>
                                        <p:tgtEl>
                                          <p:spTgt spid="636"/>
                                        </p:tgtEl>
                                      </p:cBhvr>
                                    </p:animEffect>
                                  </p:childTnLst>
                                </p:cTn>
                              </p:par>
                              <p:par>
                                <p:cTn id="861" nodeType="withEffect" fill="hold" presetClass="entr" presetID="10">
                                  <p:stCondLst>
                                    <p:cond delay="0"/>
                                  </p:stCondLst>
                                  <p:childTnLst>
                                    <p:set>
                                      <p:cBhvr>
                                        <p:cTn id="862" dur="1" fill="hold">
                                          <p:stCondLst>
                                            <p:cond delay="0"/>
                                          </p:stCondLst>
                                        </p:cTn>
                                        <p:tgtEl>
                                          <p:spTgt spid="637"/>
                                        </p:tgtEl>
                                        <p:attrNameLst>
                                          <p:attrName>style.visibility</p:attrName>
                                        </p:attrNameLst>
                                      </p:cBhvr>
                                      <p:to>
                                        <p:strVal val="visible"/>
                                      </p:to>
                                    </p:set>
                                    <p:animEffect filter="fade" transition="in">
                                      <p:cBhvr additive="repl">
                                        <p:cTn id="863" dur="500"/>
                                        <p:tgtEl>
                                          <p:spTgt spid="637"/>
                                        </p:tgtEl>
                                      </p:cBhvr>
                                    </p:animEffect>
                                  </p:childTnLst>
                                </p:cTn>
                              </p:par>
                              <p:par>
                                <p:cTn id="864" nodeType="withEffect" fill="hold" presetClass="entr" presetID="10">
                                  <p:stCondLst>
                                    <p:cond delay="0"/>
                                  </p:stCondLst>
                                  <p:childTnLst>
                                    <p:set>
                                      <p:cBhvr>
                                        <p:cTn id="865" dur="1" fill="hold">
                                          <p:stCondLst>
                                            <p:cond delay="0"/>
                                          </p:stCondLst>
                                        </p:cTn>
                                        <p:tgtEl>
                                          <p:spTgt spid="638"/>
                                        </p:tgtEl>
                                        <p:attrNameLst>
                                          <p:attrName>style.visibility</p:attrName>
                                        </p:attrNameLst>
                                      </p:cBhvr>
                                      <p:to>
                                        <p:strVal val="visible"/>
                                      </p:to>
                                    </p:set>
                                    <p:animEffect filter="fade" transition="in">
                                      <p:cBhvr additive="repl">
                                        <p:cTn id="866" dur="500"/>
                                        <p:tgtEl>
                                          <p:spTgt spid="638"/>
                                        </p:tgtEl>
                                      </p:cBhvr>
                                    </p:animEffect>
                                  </p:childTnLst>
                                </p:cTn>
                              </p:par>
                              <p:par>
                                <p:cTn id="867" nodeType="withEffect" fill="hold" presetClass="entr" presetID="10">
                                  <p:stCondLst>
                                    <p:cond delay="0"/>
                                  </p:stCondLst>
                                  <p:childTnLst>
                                    <p:set>
                                      <p:cBhvr>
                                        <p:cTn id="868" dur="1" fill="hold">
                                          <p:stCondLst>
                                            <p:cond delay="0"/>
                                          </p:stCondLst>
                                        </p:cTn>
                                        <p:tgtEl>
                                          <p:spTgt spid="639"/>
                                        </p:tgtEl>
                                        <p:attrNameLst>
                                          <p:attrName>style.visibility</p:attrName>
                                        </p:attrNameLst>
                                      </p:cBhvr>
                                      <p:to>
                                        <p:strVal val="visible"/>
                                      </p:to>
                                    </p:set>
                                    <p:animEffect filter="fade" transition="in">
                                      <p:cBhvr additive="repl">
                                        <p:cTn id="869" dur="500"/>
                                        <p:tgtEl>
                                          <p:spTgt spid="639"/>
                                        </p:tgtEl>
                                      </p:cBhvr>
                                    </p:animEffect>
                                  </p:childTnLst>
                                </p:cTn>
                              </p:par>
                              <p:par>
                                <p:cTn id="870" nodeType="withEffect" fill="hold" presetClass="entr" presetID="10">
                                  <p:stCondLst>
                                    <p:cond delay="0"/>
                                  </p:stCondLst>
                                  <p:childTnLst>
                                    <p:set>
                                      <p:cBhvr>
                                        <p:cTn id="871" dur="1" fill="hold">
                                          <p:stCondLst>
                                            <p:cond delay="0"/>
                                          </p:stCondLst>
                                        </p:cTn>
                                        <p:tgtEl>
                                          <p:spTgt spid="642"/>
                                        </p:tgtEl>
                                        <p:attrNameLst>
                                          <p:attrName>style.visibility</p:attrName>
                                        </p:attrNameLst>
                                      </p:cBhvr>
                                      <p:to>
                                        <p:strVal val="visible"/>
                                      </p:to>
                                    </p:set>
                                    <p:animEffect filter="fade" transition="in">
                                      <p:cBhvr additive="repl">
                                        <p:cTn id="872" dur="500"/>
                                        <p:tgtEl>
                                          <p:spTgt spid="642"/>
                                        </p:tgtEl>
                                      </p:cBhvr>
                                    </p:animEffect>
                                  </p:childTnLst>
                                </p:cTn>
                              </p:par>
                              <p:par>
                                <p:cTn id="873" nodeType="withEffect" fill="hold" presetClass="entr" presetID="10">
                                  <p:stCondLst>
                                    <p:cond delay="0"/>
                                  </p:stCondLst>
                                  <p:childTnLst>
                                    <p:set>
                                      <p:cBhvr>
                                        <p:cTn id="874" dur="1" fill="hold">
                                          <p:stCondLst>
                                            <p:cond delay="0"/>
                                          </p:stCondLst>
                                        </p:cTn>
                                        <p:tgtEl>
                                          <p:spTgt spid="643"/>
                                        </p:tgtEl>
                                        <p:attrNameLst>
                                          <p:attrName>style.visibility</p:attrName>
                                        </p:attrNameLst>
                                      </p:cBhvr>
                                      <p:to>
                                        <p:strVal val="visible"/>
                                      </p:to>
                                    </p:set>
                                    <p:animEffect filter="fade" transition="in">
                                      <p:cBhvr additive="repl">
                                        <p:cTn id="875" dur="500"/>
                                        <p:tgtEl>
                                          <p:spTgt spid="643"/>
                                        </p:tgtEl>
                                      </p:cBhvr>
                                    </p:animEffect>
                                  </p:childTnLst>
                                </p:cTn>
                              </p:par>
                            </p:childTnLst>
                          </p:cTn>
                        </p:par>
                        <p:par>
                          <p:cTn id="876" fill="hold">
                            <p:stCondLst>
                              <p:cond delay="2000"/>
                            </p:stCondLst>
                            <p:childTnLst>
                              <p:par>
                                <p:cTn id="877" nodeType="afterEffect" fill="hold" presetClass="entr" presetID="10">
                                  <p:stCondLst>
                                    <p:cond delay="0"/>
                                  </p:stCondLst>
                                  <p:childTnLst>
                                    <p:set>
                                      <p:cBhvr>
                                        <p:cTn id="878" dur="1" fill="hold">
                                          <p:stCondLst>
                                            <p:cond delay="0"/>
                                          </p:stCondLst>
                                        </p:cTn>
                                        <p:tgtEl>
                                          <p:spTgt spid="640"/>
                                        </p:tgtEl>
                                        <p:attrNameLst>
                                          <p:attrName>style.visibility</p:attrName>
                                        </p:attrNameLst>
                                      </p:cBhvr>
                                      <p:to>
                                        <p:strVal val="visible"/>
                                      </p:to>
                                    </p:set>
                                    <p:animEffect filter="fade" transition="in">
                                      <p:cBhvr additive="repl">
                                        <p:cTn id="879" dur="500"/>
                                        <p:tgtEl>
                                          <p:spTgt spid="640"/>
                                        </p:tgtEl>
                                      </p:cBhvr>
                                    </p:animEffect>
                                  </p:childTnLst>
                                </p:cTn>
                              </p:par>
                              <p:par>
                                <p:cTn id="880" nodeType="withEffect" fill="hold" presetClass="entr" presetID="10">
                                  <p:stCondLst>
                                    <p:cond delay="0"/>
                                  </p:stCondLst>
                                  <p:childTnLst>
                                    <p:set>
                                      <p:cBhvr>
                                        <p:cTn id="881" dur="1" fill="hold">
                                          <p:stCondLst>
                                            <p:cond delay="0"/>
                                          </p:stCondLst>
                                        </p:cTn>
                                        <p:tgtEl>
                                          <p:spTgt spid="641"/>
                                        </p:tgtEl>
                                        <p:attrNameLst>
                                          <p:attrName>style.visibility</p:attrName>
                                        </p:attrNameLst>
                                      </p:cBhvr>
                                      <p:to>
                                        <p:strVal val="visible"/>
                                      </p:to>
                                    </p:set>
                                    <p:animEffect filter="fade" transition="in">
                                      <p:cBhvr additive="repl">
                                        <p:cTn id="882" dur="500"/>
                                        <p:tgtEl>
                                          <p:spTgt spid="641"/>
                                        </p:tgtEl>
                                      </p:cBhvr>
                                    </p:animEffect>
                                  </p:childTnLst>
                                </p:cTn>
                              </p:par>
                              <p:par>
                                <p:cTn id="883" nodeType="withEffect" fill="hold" presetClass="entr" presetID="10">
                                  <p:stCondLst>
                                    <p:cond delay="0"/>
                                  </p:stCondLst>
                                  <p:childTnLst>
                                    <p:set>
                                      <p:cBhvr>
                                        <p:cTn id="884" dur="1" fill="hold">
                                          <p:stCondLst>
                                            <p:cond delay="0"/>
                                          </p:stCondLst>
                                        </p:cTn>
                                        <p:tgtEl>
                                          <p:spTgt spid="644"/>
                                        </p:tgtEl>
                                        <p:attrNameLst>
                                          <p:attrName>style.visibility</p:attrName>
                                        </p:attrNameLst>
                                      </p:cBhvr>
                                      <p:to>
                                        <p:strVal val="visible"/>
                                      </p:to>
                                    </p:set>
                                    <p:animEffect filter="fade" transition="in">
                                      <p:cBhvr additive="repl">
                                        <p:cTn id="885" dur="500"/>
                                        <p:tgtEl>
                                          <p:spTgt spid="644"/>
                                        </p:tgtEl>
                                      </p:cBhvr>
                                    </p:animEffect>
                                  </p:childTnLst>
                                </p:cTn>
                              </p:par>
                              <p:par>
                                <p:cTn id="886" nodeType="withEffect" fill="hold" presetClass="entr" presetID="10">
                                  <p:stCondLst>
                                    <p:cond delay="0"/>
                                  </p:stCondLst>
                                  <p:childTnLst>
                                    <p:set>
                                      <p:cBhvr>
                                        <p:cTn id="887" dur="1" fill="hold">
                                          <p:stCondLst>
                                            <p:cond delay="0"/>
                                          </p:stCondLst>
                                        </p:cTn>
                                        <p:tgtEl>
                                          <p:spTgt spid="645"/>
                                        </p:tgtEl>
                                        <p:attrNameLst>
                                          <p:attrName>style.visibility</p:attrName>
                                        </p:attrNameLst>
                                      </p:cBhvr>
                                      <p:to>
                                        <p:strVal val="visible"/>
                                      </p:to>
                                    </p:set>
                                    <p:animEffect filter="fade" transition="in">
                                      <p:cBhvr additive="repl">
                                        <p:cTn id="888" dur="500"/>
                                        <p:tgtEl>
                                          <p:spTgt spid="645"/>
                                        </p:tgtEl>
                                      </p:cBhvr>
                                    </p:animEffect>
                                  </p:childTnLst>
                                </p:cTn>
                              </p:par>
                              <p:par>
                                <p:cTn id="889" nodeType="withEffect" fill="hold" presetClass="entr" presetID="10">
                                  <p:stCondLst>
                                    <p:cond delay="0"/>
                                  </p:stCondLst>
                                  <p:childTnLst>
                                    <p:set>
                                      <p:cBhvr>
                                        <p:cTn id="890" dur="1" fill="hold">
                                          <p:stCondLst>
                                            <p:cond delay="0"/>
                                          </p:stCondLst>
                                        </p:cTn>
                                        <p:tgtEl>
                                          <p:spTgt spid="646"/>
                                        </p:tgtEl>
                                        <p:attrNameLst>
                                          <p:attrName>style.visibility</p:attrName>
                                        </p:attrNameLst>
                                      </p:cBhvr>
                                      <p:to>
                                        <p:strVal val="visible"/>
                                      </p:to>
                                    </p:set>
                                    <p:animEffect filter="fade" transition="in">
                                      <p:cBhvr additive="repl">
                                        <p:cTn id="891" dur="500"/>
                                        <p:tgtEl>
                                          <p:spTgt spid="646"/>
                                        </p:tgtEl>
                                      </p:cBhvr>
                                    </p:animEffect>
                                  </p:childTnLst>
                                </p:cTn>
                              </p:par>
                              <p:par>
                                <p:cTn id="892" nodeType="withEffect" fill="hold" presetClass="entr" presetID="10">
                                  <p:stCondLst>
                                    <p:cond delay="0"/>
                                  </p:stCondLst>
                                  <p:childTnLst>
                                    <p:set>
                                      <p:cBhvr>
                                        <p:cTn id="893" dur="1" fill="hold">
                                          <p:stCondLst>
                                            <p:cond delay="0"/>
                                          </p:stCondLst>
                                        </p:cTn>
                                        <p:tgtEl>
                                          <p:spTgt spid="647"/>
                                        </p:tgtEl>
                                        <p:attrNameLst>
                                          <p:attrName>style.visibility</p:attrName>
                                        </p:attrNameLst>
                                      </p:cBhvr>
                                      <p:to>
                                        <p:strVal val="visible"/>
                                      </p:to>
                                    </p:set>
                                    <p:animEffect filter="fade" transition="in">
                                      <p:cBhvr additive="repl">
                                        <p:cTn id="894" dur="500"/>
                                        <p:tgtEl>
                                          <p:spTgt spid="647"/>
                                        </p:tgtEl>
                                      </p:cBhvr>
                                    </p:animEffect>
                                  </p:childTnLst>
                                </p:cTn>
                              </p:par>
                              <p:par>
                                <p:cTn id="895" nodeType="withEffect" fill="hold" presetClass="entr" presetID="10">
                                  <p:stCondLst>
                                    <p:cond delay="0"/>
                                  </p:stCondLst>
                                  <p:childTnLst>
                                    <p:set>
                                      <p:cBhvr>
                                        <p:cTn id="896" dur="1" fill="hold">
                                          <p:stCondLst>
                                            <p:cond delay="0"/>
                                          </p:stCondLst>
                                        </p:cTn>
                                        <p:tgtEl>
                                          <p:spTgt spid="648"/>
                                        </p:tgtEl>
                                        <p:attrNameLst>
                                          <p:attrName>style.visibility</p:attrName>
                                        </p:attrNameLst>
                                      </p:cBhvr>
                                      <p:to>
                                        <p:strVal val="visible"/>
                                      </p:to>
                                    </p:set>
                                    <p:animEffect filter="fade" transition="in">
                                      <p:cBhvr additive="repl">
                                        <p:cTn id="897" dur="500"/>
                                        <p:tgtEl>
                                          <p:spTgt spid="648"/>
                                        </p:tgtEl>
                                      </p:cBhvr>
                                    </p:animEffect>
                                  </p:childTnLst>
                                </p:cTn>
                              </p:par>
                              <p:par>
                                <p:cTn id="898" nodeType="withEffect" fill="hold" presetClass="entr" presetID="10">
                                  <p:stCondLst>
                                    <p:cond delay="0"/>
                                  </p:stCondLst>
                                  <p:childTnLst>
                                    <p:set>
                                      <p:cBhvr>
                                        <p:cTn id="899" dur="1" fill="hold">
                                          <p:stCondLst>
                                            <p:cond delay="0"/>
                                          </p:stCondLst>
                                        </p:cTn>
                                        <p:tgtEl>
                                          <p:spTgt spid="649"/>
                                        </p:tgtEl>
                                        <p:attrNameLst>
                                          <p:attrName>style.visibility</p:attrName>
                                        </p:attrNameLst>
                                      </p:cBhvr>
                                      <p:to>
                                        <p:strVal val="visible"/>
                                      </p:to>
                                    </p:set>
                                    <p:animEffect filter="fade" transition="in">
                                      <p:cBhvr additive="repl">
                                        <p:cTn id="900" dur="500"/>
                                        <p:tgtEl>
                                          <p:spTgt spid="649"/>
                                        </p:tgtEl>
                                      </p:cBhvr>
                                    </p:animEffect>
                                  </p:childTnLst>
                                </p:cTn>
                              </p:par>
                            </p:childTnLst>
                          </p:cTn>
                        </p:par>
                        <p:par>
                          <p:cTn id="901" fill="hold">
                            <p:stCondLst>
                              <p:cond delay="2500"/>
                            </p:stCondLst>
                            <p:childTnLst>
                              <p:par>
                                <p:cTn id="902" nodeType="afterEffect" fill="hold" presetClass="entr" presetID="10">
                                  <p:stCondLst>
                                    <p:cond delay="0"/>
                                  </p:stCondLst>
                                  <p:childTnLst>
                                    <p:set>
                                      <p:cBhvr>
                                        <p:cTn id="903" dur="1" fill="hold">
                                          <p:stCondLst>
                                            <p:cond delay="0"/>
                                          </p:stCondLst>
                                        </p:cTn>
                                        <p:tgtEl>
                                          <p:spTgt spid="650"/>
                                        </p:tgtEl>
                                        <p:attrNameLst>
                                          <p:attrName>style.visibility</p:attrName>
                                        </p:attrNameLst>
                                      </p:cBhvr>
                                      <p:to>
                                        <p:strVal val="visible"/>
                                      </p:to>
                                    </p:set>
                                    <p:animEffect filter="fade" transition="in">
                                      <p:cBhvr additive="repl">
                                        <p:cTn id="904" dur="500"/>
                                        <p:tgtEl>
                                          <p:spTgt spid="650"/>
                                        </p:tgtEl>
                                      </p:cBhvr>
                                    </p:animEffect>
                                  </p:childTnLst>
                                </p:cTn>
                              </p:par>
                            </p:childTnLst>
                          </p:cTn>
                        </p:par>
                        <p:par>
                          <p:cTn id="905" fill="hold">
                            <p:stCondLst>
                              <p:cond delay="3000"/>
                            </p:stCondLst>
                            <p:childTnLst>
                              <p:par>
                                <p:cTn id="906" nodeType="afterEffect" fill="hold" presetClass="entr" presetID="10">
                                  <p:stCondLst>
                                    <p:cond delay="0"/>
                                  </p:stCondLst>
                                  <p:childTnLst>
                                    <p:set>
                                      <p:cBhvr>
                                        <p:cTn id="907" dur="1" fill="hold">
                                          <p:stCondLst>
                                            <p:cond delay="0"/>
                                          </p:stCondLst>
                                        </p:cTn>
                                        <p:tgtEl>
                                          <p:spTgt spid="651"/>
                                        </p:tgtEl>
                                        <p:attrNameLst>
                                          <p:attrName>style.visibility</p:attrName>
                                        </p:attrNameLst>
                                      </p:cBhvr>
                                      <p:to>
                                        <p:strVal val="visible"/>
                                      </p:to>
                                    </p:set>
                                    <p:animEffect filter="fade" transition="in">
                                      <p:cBhvr additive="repl">
                                        <p:cTn id="908" dur="500"/>
                                        <p:tgtEl>
                                          <p:spTgt spid="651"/>
                                        </p:tgtEl>
                                      </p:cBhvr>
                                    </p:animEffect>
                                  </p:childTnLst>
                                </p:cTn>
                              </p:par>
                            </p:childTnLst>
                          </p:cTn>
                        </p:par>
                        <p:par>
                          <p:cTn id="909" fill="hold">
                            <p:stCondLst>
                              <p:cond delay="3500"/>
                            </p:stCondLst>
                            <p:childTnLst>
                              <p:par>
                                <p:cTn id="910" nodeType="afterEffect" fill="hold" presetClass="entr" presetID="10">
                                  <p:stCondLst>
                                    <p:cond delay="0"/>
                                  </p:stCondLst>
                                  <p:childTnLst>
                                    <p:set>
                                      <p:cBhvr>
                                        <p:cTn id="911" dur="1" fill="hold">
                                          <p:stCondLst>
                                            <p:cond delay="0"/>
                                          </p:stCondLst>
                                        </p:cTn>
                                        <p:tgtEl>
                                          <p:spTgt spid="652"/>
                                        </p:tgtEl>
                                        <p:attrNameLst>
                                          <p:attrName>style.visibility</p:attrName>
                                        </p:attrNameLst>
                                      </p:cBhvr>
                                      <p:to>
                                        <p:strVal val="visible"/>
                                      </p:to>
                                    </p:set>
                                    <p:animEffect filter="fade" transition="in">
                                      <p:cBhvr additive="repl">
                                        <p:cTn id="912" dur="500"/>
                                        <p:tgtEl>
                                          <p:spTgt spid="6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Le GUI “infâme”</a:t>
            </a:r>
            <a:endParaRPr b="0" lang="en-US" sz="1800" spc="-1" strike="noStrike">
              <a:solidFill>
                <a:srgbClr val="000000"/>
              </a:solidFill>
              <a:uFill>
                <a:solidFill>
                  <a:srgbClr val="ffffff"/>
                </a:solidFill>
              </a:uFill>
              <a:latin typeface="Calibri"/>
            </a:endParaRPr>
          </a:p>
        </p:txBody>
      </p:sp>
      <p:pic>
        <p:nvPicPr>
          <p:cNvPr id="655" name="Picture 3" descr=""/>
          <p:cNvPicPr/>
          <p:nvPr/>
        </p:nvPicPr>
        <p:blipFill>
          <a:blip r:embed="rId1"/>
          <a:stretch/>
        </p:blipFill>
        <p:spPr>
          <a:xfrm>
            <a:off x="2734920" y="1545480"/>
            <a:ext cx="6721560" cy="4994280"/>
          </a:xfrm>
          <a:prstGeom prst="rect">
            <a:avLst/>
          </a:prstGeom>
          <a:ln>
            <a:noFill/>
          </a:ln>
        </p:spPr>
      </p:pic>
    </p:spTree>
  </p:cSld>
  <p:timing>
    <p:tnLst>
      <p:par>
        <p:cTn id="913" dur="indefinite" restart="never" nodeType="tmRoot">
          <p:childTnLst>
            <p:seq>
              <p:cTn id="914" dur="indefinite" nodeType="mainSeq">
                <p:childTnLst>
                  <p:par>
                    <p:cTn id="915" fill="hold">
                      <p:stCondLst>
                        <p:cond delay="0"/>
                      </p:stCondLst>
                      <p:childTnLst>
                        <p:par>
                          <p:cTn id="916" fill="hold">
                            <p:stCondLst>
                              <p:cond delay="0"/>
                            </p:stCondLst>
                            <p:childTnLst>
                              <p:par>
                                <p:cTn id="917" nodeType="afterEffect" fill="hold" presetClass="entr" presetID="10">
                                  <p:stCondLst>
                                    <p:cond delay="0"/>
                                  </p:stCondLst>
                                  <p:childTnLst>
                                    <p:set>
                                      <p:cBhvr>
                                        <p:cTn id="918" dur="1" fill="hold">
                                          <p:stCondLst>
                                            <p:cond delay="0"/>
                                          </p:stCondLst>
                                        </p:cTn>
                                        <p:tgtEl>
                                          <p:spTgt spid="654"/>
                                        </p:tgtEl>
                                        <p:attrNameLst>
                                          <p:attrName>style.visibility</p:attrName>
                                        </p:attrNameLst>
                                      </p:cBhvr>
                                      <p:to>
                                        <p:strVal val="visible"/>
                                      </p:to>
                                    </p:set>
                                    <p:animEffect filter="fade" transition="in">
                                      <p:cBhvr additive="repl">
                                        <p:cTn id="919" dur="500"/>
                                        <p:tgtEl>
                                          <p:spTgt spid="654"/>
                                        </p:tgtEl>
                                      </p:cBhvr>
                                    </p:animEffect>
                                  </p:childTnLst>
                                </p:cTn>
                              </p:par>
                            </p:childTnLst>
                          </p:cTn>
                        </p:par>
                        <p:par>
                          <p:cTn id="920" fill="hold">
                            <p:stCondLst>
                              <p:cond delay="500"/>
                            </p:stCondLst>
                            <p:childTnLst>
                              <p:par>
                                <p:cTn id="921" nodeType="afterEffect" fill="hold" presetClass="entr" presetID="10">
                                  <p:stCondLst>
                                    <p:cond delay="0"/>
                                  </p:stCondLst>
                                  <p:childTnLst>
                                    <p:set>
                                      <p:cBhvr>
                                        <p:cTn id="922" dur="1" fill="hold">
                                          <p:stCondLst>
                                            <p:cond delay="0"/>
                                          </p:stCondLst>
                                        </p:cTn>
                                        <p:tgtEl>
                                          <p:spTgt spid="655"/>
                                        </p:tgtEl>
                                        <p:attrNameLst>
                                          <p:attrName>style.visibility</p:attrName>
                                        </p:attrNameLst>
                                      </p:cBhvr>
                                      <p:to>
                                        <p:strVal val="visible"/>
                                      </p:to>
                                    </p:set>
                                    <p:animEffect filter="fade" transition="in">
                                      <p:cBhvr additive="repl">
                                        <p:cTn id="923" dur="500"/>
                                        <p:tgtEl>
                                          <p:spTgt spid="6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838080" y="365040"/>
            <a:ext cx="1068336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MyMonero, Un Portefeuille Léger</a:t>
            </a:r>
            <a:endParaRPr b="0" lang="en-US" sz="1800" spc="-1" strike="noStrike">
              <a:solidFill>
                <a:srgbClr val="000000"/>
              </a:solidFill>
              <a:uFill>
                <a:solidFill>
                  <a:srgbClr val="ffffff"/>
                </a:solidFill>
              </a:uFill>
              <a:latin typeface="Calibri"/>
            </a:endParaRPr>
          </a:p>
        </p:txBody>
      </p:sp>
      <p:pic>
        <p:nvPicPr>
          <p:cNvPr id="657" name="Picture 2" descr=""/>
          <p:cNvPicPr/>
          <p:nvPr/>
        </p:nvPicPr>
        <p:blipFill>
          <a:blip r:embed="rId1"/>
          <a:stretch/>
        </p:blipFill>
        <p:spPr>
          <a:xfrm>
            <a:off x="3257640" y="1472760"/>
            <a:ext cx="5676480" cy="5714640"/>
          </a:xfrm>
          <a:prstGeom prst="rect">
            <a:avLst/>
          </a:prstGeom>
          <a:ln>
            <a:noFill/>
          </a:ln>
        </p:spPr>
      </p:pic>
    </p:spTree>
  </p:cSld>
  <p:timing>
    <p:tnLst>
      <p:par>
        <p:cTn id="924" dur="indefinite" restart="never" nodeType="tmRoot">
          <p:childTnLst>
            <p:seq>
              <p:cTn id="925" dur="indefinite" nodeType="mainSeq">
                <p:childTnLst>
                  <p:par>
                    <p:cTn id="926" fill="hold">
                      <p:stCondLst>
                        <p:cond delay="0"/>
                      </p:stCondLst>
                      <p:childTnLst>
                        <p:par>
                          <p:cTn id="927" fill="hold">
                            <p:stCondLst>
                              <p:cond delay="0"/>
                            </p:stCondLst>
                            <p:childTnLst>
                              <p:par>
                                <p:cTn id="928" nodeType="afterEffect" fill="hold" presetClass="entr" presetID="10">
                                  <p:stCondLst>
                                    <p:cond delay="0"/>
                                  </p:stCondLst>
                                  <p:childTnLst>
                                    <p:set>
                                      <p:cBhvr>
                                        <p:cTn id="929" dur="1" fill="hold">
                                          <p:stCondLst>
                                            <p:cond delay="0"/>
                                          </p:stCondLst>
                                        </p:cTn>
                                        <p:tgtEl>
                                          <p:spTgt spid="656"/>
                                        </p:tgtEl>
                                        <p:attrNameLst>
                                          <p:attrName>style.visibility</p:attrName>
                                        </p:attrNameLst>
                                      </p:cBhvr>
                                      <p:to>
                                        <p:strVal val="visible"/>
                                      </p:to>
                                    </p:set>
                                    <p:animEffect filter="fade" transition="in">
                                      <p:cBhvr additive="repl">
                                        <p:cTn id="930" dur="500"/>
                                        <p:tgtEl>
                                          <p:spTgt spid="656"/>
                                        </p:tgtEl>
                                      </p:cBhvr>
                                    </p:animEffect>
                                  </p:childTnLst>
                                </p:cTn>
                              </p:par>
                            </p:childTnLst>
                          </p:cTn>
                        </p:par>
                        <p:par>
                          <p:cTn id="931" fill="hold">
                            <p:stCondLst>
                              <p:cond delay="500"/>
                            </p:stCondLst>
                            <p:childTnLst>
                              <p:par>
                                <p:cTn id="932" nodeType="afterEffect" fill="hold" presetClass="entr" presetID="10">
                                  <p:stCondLst>
                                    <p:cond delay="0"/>
                                  </p:stCondLst>
                                  <p:childTnLst>
                                    <p:set>
                                      <p:cBhvr>
                                        <p:cTn id="933" dur="1" fill="hold">
                                          <p:stCondLst>
                                            <p:cond delay="0"/>
                                          </p:stCondLst>
                                        </p:cTn>
                                        <p:tgtEl>
                                          <p:spTgt spid="657"/>
                                        </p:tgtEl>
                                        <p:attrNameLst>
                                          <p:attrName>style.visibility</p:attrName>
                                        </p:attrNameLst>
                                      </p:cBhvr>
                                      <p:to>
                                        <p:strVal val="visible"/>
                                      </p:to>
                                    </p:set>
                                    <p:animEffect filter="fade" transition="in">
                                      <p:cBhvr additive="repl">
                                        <p:cTn id="934" dur="500"/>
                                        <p:tgtEl>
                                          <p:spTgt spid="65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8577000" y="2696760"/>
            <a:ext cx="1716120" cy="1716120"/>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p:style>
      </p:sp>
      <p:sp>
        <p:nvSpPr>
          <p:cNvPr id="659" name="CustomShape 2"/>
          <p:cNvSpPr/>
          <p:nvPr/>
        </p:nvSpPr>
        <p:spPr>
          <a:xfrm>
            <a:off x="6378120" y="2696760"/>
            <a:ext cx="1716120" cy="1716120"/>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p:style>
      </p:sp>
      <p:sp>
        <p:nvSpPr>
          <p:cNvPr id="660" name="CustomShape 3"/>
          <p:cNvSpPr/>
          <p:nvPr/>
        </p:nvSpPr>
        <p:spPr>
          <a:xfrm>
            <a:off x="4135320" y="2696760"/>
            <a:ext cx="1716120" cy="1716120"/>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p:style>
      </p:sp>
      <p:sp>
        <p:nvSpPr>
          <p:cNvPr id="661" name="CustomShape 4"/>
          <p:cNvSpPr/>
          <p:nvPr/>
        </p:nvSpPr>
        <p:spPr>
          <a:xfrm>
            <a:off x="1875600" y="2699640"/>
            <a:ext cx="1716120" cy="1716120"/>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p:style>
      </p:sp>
      <p:sp>
        <p:nvSpPr>
          <p:cNvPr id="662" name="TextShape 5"/>
          <p:cNvSpPr txBox="1"/>
          <p:nvPr/>
        </p:nvSpPr>
        <p:spPr>
          <a:xfrm>
            <a:off x="838080" y="22932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Conformité Réglementaire et Transparence</a:t>
            </a:r>
            <a:endParaRPr b="0" lang="en-US" sz="1800" spc="-1" strike="noStrike">
              <a:solidFill>
                <a:srgbClr val="000000"/>
              </a:solidFill>
              <a:uFill>
                <a:solidFill>
                  <a:srgbClr val="ffffff"/>
                </a:solidFill>
              </a:uFill>
              <a:latin typeface="Calibri"/>
            </a:endParaRPr>
          </a:p>
        </p:txBody>
      </p:sp>
      <p:sp>
        <p:nvSpPr>
          <p:cNvPr id="663" name="CustomShape 6"/>
          <p:cNvSpPr/>
          <p:nvPr/>
        </p:nvSpPr>
        <p:spPr>
          <a:xfrm>
            <a:off x="9435240" y="3596760"/>
            <a:ext cx="103680" cy="106560"/>
          </a:xfrm>
          <a:prstGeom prst="ellipse">
            <a:avLst/>
          </a:prstGeom>
          <a:solidFill>
            <a:srgbClr val="575757"/>
          </a:solidFill>
          <a:ln>
            <a:noFill/>
          </a:ln>
        </p:spPr>
        <p:style>
          <a:lnRef idx="0"/>
          <a:fillRef idx="0"/>
          <a:effectRef idx="0"/>
          <a:fontRef idx="minor"/>
        </p:style>
      </p:sp>
      <p:sp>
        <p:nvSpPr>
          <p:cNvPr id="664" name="CustomShape 7"/>
          <p:cNvSpPr/>
          <p:nvPr/>
        </p:nvSpPr>
        <p:spPr>
          <a:xfrm>
            <a:off x="9010440" y="3143880"/>
            <a:ext cx="873720" cy="821880"/>
          </a:xfrm>
          <a:custGeom>
            <a:avLst/>
            <a:gdLst/>
            <a:ahLst/>
            <a:rect l="l" t="t"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575757"/>
          </a:solidFill>
          <a:ln>
            <a:noFill/>
          </a:ln>
        </p:spPr>
        <p:style>
          <a:lnRef idx="0"/>
          <a:fillRef idx="0"/>
          <a:effectRef idx="0"/>
          <a:fontRef idx="minor"/>
        </p:style>
      </p:sp>
      <p:pic>
        <p:nvPicPr>
          <p:cNvPr id="665" name="Picture 6" descr=""/>
          <p:cNvPicPr/>
          <p:nvPr/>
        </p:nvPicPr>
        <p:blipFill>
          <a:blip r:embed="rId1"/>
          <a:stretch/>
        </p:blipFill>
        <p:spPr>
          <a:xfrm>
            <a:off x="4457880" y="3022560"/>
            <a:ext cx="1070640" cy="1070640"/>
          </a:xfrm>
          <a:prstGeom prst="rect">
            <a:avLst/>
          </a:prstGeom>
          <a:ln>
            <a:noFill/>
          </a:ln>
        </p:spPr>
      </p:pic>
      <p:pic>
        <p:nvPicPr>
          <p:cNvPr id="666" name="Picture 7" descr=""/>
          <p:cNvPicPr/>
          <p:nvPr/>
        </p:nvPicPr>
        <p:blipFill>
          <a:blip r:embed="rId2"/>
          <a:stretch/>
        </p:blipFill>
        <p:spPr>
          <a:xfrm>
            <a:off x="2338560" y="3159360"/>
            <a:ext cx="790920" cy="790920"/>
          </a:xfrm>
          <a:prstGeom prst="rect">
            <a:avLst/>
          </a:prstGeom>
          <a:ln>
            <a:noFill/>
          </a:ln>
        </p:spPr>
      </p:pic>
      <p:pic>
        <p:nvPicPr>
          <p:cNvPr id="667" name="Picture 9" descr=""/>
          <p:cNvPicPr/>
          <p:nvPr/>
        </p:nvPicPr>
        <p:blipFill>
          <a:blip r:embed="rId3"/>
          <a:stretch/>
        </p:blipFill>
        <p:spPr>
          <a:xfrm>
            <a:off x="6782400" y="3079800"/>
            <a:ext cx="959040" cy="959040"/>
          </a:xfrm>
          <a:prstGeom prst="rect">
            <a:avLst/>
          </a:prstGeom>
          <a:ln>
            <a:noFill/>
          </a:ln>
        </p:spPr>
      </p:pic>
      <p:sp>
        <p:nvSpPr>
          <p:cNvPr id="668" name="CustomShape 8"/>
          <p:cNvSpPr/>
          <p:nvPr/>
        </p:nvSpPr>
        <p:spPr>
          <a:xfrm>
            <a:off x="1636560" y="4965840"/>
            <a:ext cx="2194200" cy="1107000"/>
          </a:xfrm>
          <a:prstGeom prst="rect">
            <a:avLst/>
          </a:prstGeom>
          <a:noFill/>
          <a:ln>
            <a:noFill/>
          </a:ln>
        </p:spPr>
        <p:style>
          <a:lnRef idx="0"/>
          <a:fillRef idx="0"/>
          <a:effectRef idx="0"/>
          <a:fontRef idx="minor"/>
        </p:style>
        <p:txBody>
          <a:bodyPr lIns="0" rIns="0" tIns="0" bIns="0"/>
          <a:p>
            <a:pPr algn="ctr">
              <a:lnSpc>
                <a:spcPct val="100000"/>
              </a:lnSpc>
            </a:pPr>
            <a:r>
              <a:rPr b="0" lang="en-US" sz="1600" spc="-1" strike="noStrike">
                <a:solidFill>
                  <a:srgbClr val="000000"/>
                </a:solidFill>
                <a:uFill>
                  <a:solidFill>
                    <a:srgbClr val="ffffff"/>
                  </a:solidFill>
                </a:uFill>
                <a:latin typeface="Calibri"/>
                <a:ea typeface="Calibri"/>
              </a:rPr>
              <a:t>A view key is used to reveal all transactions for a Monero account, or just the key for a single transaction</a:t>
            </a:r>
            <a:endParaRPr b="0" lang="en-US" sz="1800" spc="-1" strike="noStrike">
              <a:solidFill>
                <a:srgbClr val="000000"/>
              </a:solidFill>
              <a:uFill>
                <a:solidFill>
                  <a:srgbClr val="ffffff"/>
                </a:solidFill>
              </a:uFill>
              <a:latin typeface="Arial"/>
            </a:endParaRPr>
          </a:p>
        </p:txBody>
      </p:sp>
      <p:sp>
        <p:nvSpPr>
          <p:cNvPr id="669" name="CustomShape 9"/>
          <p:cNvSpPr/>
          <p:nvPr/>
        </p:nvSpPr>
        <p:spPr>
          <a:xfrm>
            <a:off x="1636560" y="4586040"/>
            <a:ext cx="2048400" cy="437760"/>
          </a:xfrm>
          <a:prstGeom prst="rect">
            <a:avLst/>
          </a:prstGeom>
          <a:noFill/>
          <a:ln>
            <a:noFill/>
          </a:ln>
        </p:spPr>
        <p:style>
          <a:lnRef idx="0"/>
          <a:fillRef idx="0"/>
          <a:effectRef idx="0"/>
          <a:fontRef idx="minor"/>
        </p:style>
        <p:txBody>
          <a:bodyPr lIns="0" rIns="0" tIns="0" bIns="0"/>
          <a:p>
            <a:pPr algn="ctr">
              <a:lnSpc>
                <a:spcPct val="100000"/>
              </a:lnSpc>
            </a:pPr>
            <a:r>
              <a:rPr b="1" lang="en-US" sz="1800" spc="-1" strike="noStrike">
                <a:solidFill>
                  <a:srgbClr val="44546a"/>
                </a:solidFill>
                <a:uFill>
                  <a:solidFill>
                    <a:srgbClr val="ffffff"/>
                  </a:solidFill>
                </a:uFill>
                <a:latin typeface="Calibri"/>
                <a:ea typeface="Calibri"/>
              </a:rPr>
              <a:t>Transparency</a:t>
            </a:r>
            <a:endParaRPr b="0" lang="en-US" sz="1800" spc="-1" strike="noStrike">
              <a:solidFill>
                <a:srgbClr val="000000"/>
              </a:solidFill>
              <a:uFill>
                <a:solidFill>
                  <a:srgbClr val="ffffff"/>
                </a:solidFill>
              </a:uFill>
              <a:latin typeface="Arial"/>
            </a:endParaRPr>
          </a:p>
        </p:txBody>
      </p:sp>
      <p:sp>
        <p:nvSpPr>
          <p:cNvPr id="670" name="CustomShape 10"/>
          <p:cNvSpPr/>
          <p:nvPr/>
        </p:nvSpPr>
        <p:spPr>
          <a:xfrm>
            <a:off x="3896280" y="5088960"/>
            <a:ext cx="2194200" cy="1309320"/>
          </a:xfrm>
          <a:prstGeom prst="rect">
            <a:avLst/>
          </a:prstGeom>
          <a:noFill/>
          <a:ln>
            <a:noFill/>
          </a:ln>
        </p:spPr>
        <p:style>
          <a:lnRef idx="0"/>
          <a:fillRef idx="0"/>
          <a:effectRef idx="0"/>
          <a:fontRef idx="minor"/>
        </p:style>
        <p:txBody>
          <a:bodyPr lIns="0" rIns="0" tIns="0" bIns="0"/>
          <a:p>
            <a:pPr algn="ctr">
              <a:lnSpc>
                <a:spcPct val="100000"/>
              </a:lnSpc>
            </a:pPr>
            <a:r>
              <a:rPr b="0" lang="en-US" sz="1600" spc="-1" strike="noStrike">
                <a:solidFill>
                  <a:srgbClr val="000000"/>
                </a:solidFill>
                <a:uFill>
                  <a:solidFill>
                    <a:srgbClr val="ffffff"/>
                  </a:solidFill>
                </a:uFill>
                <a:latin typeface="Calibri"/>
                <a:ea typeface="Calibri"/>
              </a:rPr>
              <a:t>View keys can be given to selected parties, or can be made public</a:t>
            </a:r>
            <a:endParaRPr b="0" lang="en-US" sz="1800" spc="-1" strike="noStrike">
              <a:solidFill>
                <a:srgbClr val="000000"/>
              </a:solidFill>
              <a:uFill>
                <a:solidFill>
                  <a:srgbClr val="ffffff"/>
                </a:solidFill>
              </a:uFill>
              <a:latin typeface="Arial"/>
            </a:endParaRPr>
          </a:p>
        </p:txBody>
      </p:sp>
      <p:sp>
        <p:nvSpPr>
          <p:cNvPr id="671" name="CustomShape 11"/>
          <p:cNvSpPr/>
          <p:nvPr/>
        </p:nvSpPr>
        <p:spPr>
          <a:xfrm>
            <a:off x="3896280" y="4640040"/>
            <a:ext cx="2194200" cy="518040"/>
          </a:xfrm>
          <a:prstGeom prst="rect">
            <a:avLst/>
          </a:prstGeom>
          <a:noFill/>
          <a:ln>
            <a:noFill/>
          </a:ln>
        </p:spPr>
        <p:style>
          <a:lnRef idx="0"/>
          <a:fillRef idx="0"/>
          <a:effectRef idx="0"/>
          <a:fontRef idx="minor"/>
        </p:style>
        <p:txBody>
          <a:bodyPr lIns="0" rIns="0" tIns="0" bIns="0"/>
          <a:p>
            <a:pPr algn="ctr">
              <a:lnSpc>
                <a:spcPct val="100000"/>
              </a:lnSpc>
            </a:pPr>
            <a:r>
              <a:rPr b="1" lang="en-US" sz="1800" spc="-1" strike="noStrike">
                <a:solidFill>
                  <a:srgbClr val="44546a"/>
                </a:solidFill>
                <a:uFill>
                  <a:solidFill>
                    <a:srgbClr val="ffffff"/>
                  </a:solidFill>
                </a:uFill>
                <a:latin typeface="Calibri"/>
                <a:ea typeface="Calibri"/>
              </a:rPr>
              <a:t>Selected Parties</a:t>
            </a:r>
            <a:endParaRPr b="0" lang="en-US" sz="1800" spc="-1" strike="noStrike">
              <a:solidFill>
                <a:srgbClr val="000000"/>
              </a:solidFill>
              <a:uFill>
                <a:solidFill>
                  <a:srgbClr val="ffffff"/>
                </a:solidFill>
              </a:uFill>
              <a:latin typeface="Arial"/>
            </a:endParaRPr>
          </a:p>
        </p:txBody>
      </p:sp>
      <p:sp>
        <p:nvSpPr>
          <p:cNvPr id="672" name="CustomShape 12"/>
          <p:cNvSpPr/>
          <p:nvPr/>
        </p:nvSpPr>
        <p:spPr>
          <a:xfrm>
            <a:off x="6123600" y="5029920"/>
            <a:ext cx="2194200" cy="1309320"/>
          </a:xfrm>
          <a:prstGeom prst="rect">
            <a:avLst/>
          </a:prstGeom>
          <a:noFill/>
          <a:ln>
            <a:noFill/>
          </a:ln>
        </p:spPr>
        <p:style>
          <a:lnRef idx="0"/>
          <a:fillRef idx="0"/>
          <a:effectRef idx="0"/>
          <a:fontRef idx="minor"/>
        </p:style>
        <p:txBody>
          <a:bodyPr lIns="0" rIns="0" tIns="0" bIns="0"/>
          <a:p>
            <a:pPr algn="ctr">
              <a:lnSpc>
                <a:spcPct val="100000"/>
              </a:lnSpc>
            </a:pPr>
            <a:r>
              <a:rPr b="0" lang="en-US" sz="1600" spc="-1" strike="noStrike">
                <a:solidFill>
                  <a:srgbClr val="000000"/>
                </a:solidFill>
                <a:uFill>
                  <a:solidFill>
                    <a:srgbClr val="ffffff"/>
                  </a:solidFill>
                </a:uFill>
                <a:latin typeface="Calibri"/>
                <a:ea typeface="Calibri"/>
              </a:rPr>
              <a:t>By publishing their view key, charities can invite easy public oversight</a:t>
            </a:r>
            <a:endParaRPr b="0" lang="en-US" sz="1800" spc="-1" strike="noStrike">
              <a:solidFill>
                <a:srgbClr val="000000"/>
              </a:solidFill>
              <a:uFill>
                <a:solidFill>
                  <a:srgbClr val="ffffff"/>
                </a:solidFill>
              </a:uFill>
              <a:latin typeface="Arial"/>
            </a:endParaRPr>
          </a:p>
        </p:txBody>
      </p:sp>
      <p:sp>
        <p:nvSpPr>
          <p:cNvPr id="673" name="CustomShape 13"/>
          <p:cNvSpPr/>
          <p:nvPr/>
        </p:nvSpPr>
        <p:spPr>
          <a:xfrm>
            <a:off x="6123600" y="4581000"/>
            <a:ext cx="2194200" cy="518040"/>
          </a:xfrm>
          <a:prstGeom prst="rect">
            <a:avLst/>
          </a:prstGeom>
          <a:noFill/>
          <a:ln>
            <a:noFill/>
          </a:ln>
        </p:spPr>
        <p:style>
          <a:lnRef idx="0"/>
          <a:fillRef idx="0"/>
          <a:effectRef idx="0"/>
          <a:fontRef idx="minor"/>
        </p:style>
        <p:txBody>
          <a:bodyPr lIns="0" rIns="0" tIns="0" bIns="0"/>
          <a:p>
            <a:pPr algn="ctr">
              <a:lnSpc>
                <a:spcPct val="100000"/>
              </a:lnSpc>
            </a:pPr>
            <a:r>
              <a:rPr b="1" lang="en-US" sz="1800" spc="-1" strike="noStrike">
                <a:solidFill>
                  <a:srgbClr val="44546a"/>
                </a:solidFill>
                <a:uFill>
                  <a:solidFill>
                    <a:srgbClr val="ffffff"/>
                  </a:solidFill>
                </a:uFill>
                <a:latin typeface="Calibri"/>
                <a:ea typeface="Calibri"/>
              </a:rPr>
              <a:t>Charities</a:t>
            </a:r>
            <a:endParaRPr b="0" lang="en-US" sz="1800" spc="-1" strike="noStrike">
              <a:solidFill>
                <a:srgbClr val="000000"/>
              </a:solidFill>
              <a:uFill>
                <a:solidFill>
                  <a:srgbClr val="ffffff"/>
                </a:solidFill>
              </a:uFill>
              <a:latin typeface="Arial"/>
            </a:endParaRPr>
          </a:p>
        </p:txBody>
      </p:sp>
      <p:sp>
        <p:nvSpPr>
          <p:cNvPr id="674" name="CustomShape 14"/>
          <p:cNvSpPr/>
          <p:nvPr/>
        </p:nvSpPr>
        <p:spPr>
          <a:xfrm>
            <a:off x="8350560" y="5029920"/>
            <a:ext cx="2194200" cy="1309320"/>
          </a:xfrm>
          <a:prstGeom prst="rect">
            <a:avLst/>
          </a:prstGeom>
          <a:noFill/>
          <a:ln>
            <a:noFill/>
          </a:ln>
        </p:spPr>
        <p:style>
          <a:lnRef idx="0"/>
          <a:fillRef idx="0"/>
          <a:effectRef idx="0"/>
          <a:fontRef idx="minor"/>
        </p:style>
        <p:txBody>
          <a:bodyPr lIns="0" rIns="0" tIns="0" bIns="0"/>
          <a:p>
            <a:pPr algn="ctr">
              <a:lnSpc>
                <a:spcPct val="100000"/>
              </a:lnSpc>
            </a:pPr>
            <a:r>
              <a:rPr b="0" lang="en-US" sz="1600" spc="-1" strike="noStrike">
                <a:solidFill>
                  <a:srgbClr val="000000"/>
                </a:solidFill>
                <a:uFill>
                  <a:solidFill>
                    <a:srgbClr val="ffffff"/>
                  </a:solidFill>
                </a:uFill>
                <a:latin typeface="Calibri"/>
                <a:ea typeface="Calibri"/>
              </a:rPr>
              <a:t>Children can be given their own accounts, and parents can monitor their spending</a:t>
            </a:r>
            <a:endParaRPr b="0" lang="en-US" sz="1800" spc="-1" strike="noStrike">
              <a:solidFill>
                <a:srgbClr val="000000"/>
              </a:solidFill>
              <a:uFill>
                <a:solidFill>
                  <a:srgbClr val="ffffff"/>
                </a:solidFill>
              </a:uFill>
              <a:latin typeface="Arial"/>
            </a:endParaRPr>
          </a:p>
        </p:txBody>
      </p:sp>
      <p:sp>
        <p:nvSpPr>
          <p:cNvPr id="675" name="CustomShape 15"/>
          <p:cNvSpPr/>
          <p:nvPr/>
        </p:nvSpPr>
        <p:spPr>
          <a:xfrm>
            <a:off x="8350560" y="4581000"/>
            <a:ext cx="2194200" cy="518040"/>
          </a:xfrm>
          <a:prstGeom prst="rect">
            <a:avLst/>
          </a:prstGeom>
          <a:noFill/>
          <a:ln>
            <a:noFill/>
          </a:ln>
        </p:spPr>
        <p:style>
          <a:lnRef idx="0"/>
          <a:fillRef idx="0"/>
          <a:effectRef idx="0"/>
          <a:fontRef idx="minor"/>
        </p:style>
        <p:txBody>
          <a:bodyPr lIns="0" rIns="0" tIns="0" bIns="0"/>
          <a:p>
            <a:pPr algn="ctr">
              <a:lnSpc>
                <a:spcPct val="100000"/>
              </a:lnSpc>
            </a:pPr>
            <a:r>
              <a:rPr b="1" lang="en-US" sz="1800" spc="-1" strike="noStrike">
                <a:solidFill>
                  <a:srgbClr val="44546a"/>
                </a:solidFill>
                <a:uFill>
                  <a:solidFill>
                    <a:srgbClr val="ffffff"/>
                  </a:solidFill>
                </a:uFill>
                <a:latin typeface="Calibri"/>
                <a:ea typeface="Calibri"/>
              </a:rPr>
              <a:t>Parents</a:t>
            </a:r>
            <a:endParaRPr b="0" lang="en-US" sz="1800" spc="-1" strike="noStrike">
              <a:solidFill>
                <a:srgbClr val="000000"/>
              </a:solidFill>
              <a:uFill>
                <a:solidFill>
                  <a:srgbClr val="ffffff"/>
                </a:solidFill>
              </a:uFill>
              <a:latin typeface="Arial"/>
            </a:endParaRPr>
          </a:p>
        </p:txBody>
      </p:sp>
      <p:sp>
        <p:nvSpPr>
          <p:cNvPr id="676" name="CustomShape 16"/>
          <p:cNvSpPr/>
          <p:nvPr/>
        </p:nvSpPr>
        <p:spPr>
          <a:xfrm>
            <a:off x="838080" y="1188720"/>
            <a:ext cx="10515240" cy="1325160"/>
          </a:xfrm>
          <a:prstGeom prst="rect">
            <a:avLst/>
          </a:prstGeom>
          <a:noFill/>
          <a:ln>
            <a:noFill/>
          </a:ln>
        </p:spPr>
        <p:style>
          <a:lnRef idx="0"/>
          <a:fillRef idx="0"/>
          <a:effectRef idx="0"/>
          <a:fontRef idx="minor"/>
        </p:style>
        <p:txBody>
          <a:bodyPr anchor="ctr"/>
          <a:p>
            <a:pPr algn="ctr">
              <a:lnSpc>
                <a:spcPct val="100000"/>
              </a:lnSpc>
            </a:pPr>
            <a:r>
              <a:rPr b="0" lang="en-US" sz="3000" spc="-1" strike="noStrike">
                <a:solidFill>
                  <a:srgbClr val="000000"/>
                </a:solidFill>
                <a:uFill>
                  <a:solidFill>
                    <a:srgbClr val="ffffff"/>
                  </a:solidFill>
                </a:uFill>
                <a:latin typeface="Calibri Light"/>
              </a:rPr>
              <a:t>(avec un View Key)</a:t>
            </a:r>
            <a:endParaRPr b="0" lang="en-US" sz="4400" spc="-1" strike="noStrike">
              <a:solidFill>
                <a:srgbClr val="000000"/>
              </a:solidFill>
              <a:uFill>
                <a:solidFill>
                  <a:srgbClr val="ffffff"/>
                </a:solidFill>
              </a:uFill>
              <a:latin typeface="Arial"/>
            </a:endParaRPr>
          </a:p>
          <a:p>
            <a:pPr algn="ctr">
              <a:lnSpc>
                <a:spcPct val="100000"/>
              </a:lnSpc>
            </a:pPr>
            <a:r>
              <a:rPr b="0" i="1" lang="en-US" sz="2000" spc="-1" strike="noStrike">
                <a:solidFill>
                  <a:srgbClr val="000000"/>
                </a:solidFill>
                <a:uFill>
                  <a:solidFill>
                    <a:srgbClr val="ffffff"/>
                  </a:solidFill>
                </a:uFill>
                <a:latin typeface="Calibri Light"/>
              </a:rPr>
              <a:t>(clé de vue)</a:t>
            </a:r>
            <a:endParaRPr b="0" lang="en-US" sz="4400" spc="-1" strike="noStrike">
              <a:solidFill>
                <a:srgbClr val="000000"/>
              </a:solidFill>
              <a:uFill>
                <a:solidFill>
                  <a:srgbClr val="ffffff"/>
                </a:solidFill>
              </a:uFill>
              <a:latin typeface="Arial"/>
            </a:endParaRPr>
          </a:p>
        </p:txBody>
      </p:sp>
      <p:sp>
        <p:nvSpPr>
          <p:cNvPr id="677" name="CustomShape 17"/>
          <p:cNvSpPr/>
          <p:nvPr/>
        </p:nvSpPr>
        <p:spPr>
          <a:xfrm>
            <a:off x="4571640" y="6624000"/>
            <a:ext cx="3049200" cy="2426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000" spc="-1" strike="noStrike">
                <a:solidFill>
                  <a:srgbClr val="000000"/>
                </a:solidFill>
                <a:uFill>
                  <a:solidFill>
                    <a:srgbClr val="ffffff"/>
                  </a:solidFill>
                </a:uFill>
                <a:latin typeface="Calibri"/>
              </a:rPr>
              <a:t>Adapted from Riccardo Spagni’s Presentation</a:t>
            </a:r>
            <a:endParaRPr b="0" lang="en-US" sz="1800" spc="-1" strike="noStrike">
              <a:solidFill>
                <a:srgbClr val="000000"/>
              </a:solidFill>
              <a:uFill>
                <a:solidFill>
                  <a:srgbClr val="ffffff"/>
                </a:solidFill>
              </a:uFill>
              <a:latin typeface="Arial"/>
            </a:endParaRPr>
          </a:p>
        </p:txBody>
      </p:sp>
    </p:spTree>
  </p:cSld>
  <p:timing>
    <p:tnLst>
      <p:par>
        <p:cTn id="935" dur="indefinite" restart="never" nodeType="tmRoot">
          <p:childTnLst>
            <p:seq>
              <p:cTn id="936" dur="indefinite" nodeType="mainSeq">
                <p:childTnLst>
                  <p:par>
                    <p:cTn id="937" fill="hold">
                      <p:stCondLst>
                        <p:cond delay="0"/>
                      </p:stCondLst>
                      <p:childTnLst>
                        <p:par>
                          <p:cTn id="938" fill="hold">
                            <p:stCondLst>
                              <p:cond delay="0"/>
                            </p:stCondLst>
                            <p:childTnLst>
                              <p:par>
                                <p:cTn id="939" nodeType="afterEffect" fill="hold" presetClass="entr" presetID="10">
                                  <p:stCondLst>
                                    <p:cond delay="0"/>
                                  </p:stCondLst>
                                  <p:childTnLst>
                                    <p:set>
                                      <p:cBhvr>
                                        <p:cTn id="940" dur="1" fill="hold">
                                          <p:stCondLst>
                                            <p:cond delay="0"/>
                                          </p:stCondLst>
                                        </p:cTn>
                                        <p:tgtEl>
                                          <p:spTgt spid="662"/>
                                        </p:tgtEl>
                                        <p:attrNameLst>
                                          <p:attrName>style.visibility</p:attrName>
                                        </p:attrNameLst>
                                      </p:cBhvr>
                                      <p:to>
                                        <p:strVal val="visible"/>
                                      </p:to>
                                    </p:set>
                                    <p:animEffect filter="fade" transition="in">
                                      <p:cBhvr additive="repl">
                                        <p:cTn id="941" dur="500"/>
                                        <p:tgtEl>
                                          <p:spTgt spid="662"/>
                                        </p:tgtEl>
                                      </p:cBhvr>
                                    </p:animEffect>
                                  </p:childTnLst>
                                </p:cTn>
                              </p:par>
                            </p:childTnLst>
                          </p:cTn>
                        </p:par>
                        <p:par>
                          <p:cTn id="942" fill="hold">
                            <p:stCondLst>
                              <p:cond delay="500"/>
                            </p:stCondLst>
                            <p:childTnLst>
                              <p:par>
                                <p:cTn id="943" nodeType="afterEffect" fill="hold" presetClass="entr" presetID="10">
                                  <p:stCondLst>
                                    <p:cond delay="0"/>
                                  </p:stCondLst>
                                  <p:childTnLst>
                                    <p:set>
                                      <p:cBhvr>
                                        <p:cTn id="944" dur="1" fill="hold">
                                          <p:stCondLst>
                                            <p:cond delay="0"/>
                                          </p:stCondLst>
                                        </p:cTn>
                                        <p:tgtEl>
                                          <p:spTgt spid="676"/>
                                        </p:tgtEl>
                                        <p:attrNameLst>
                                          <p:attrName>style.visibility</p:attrName>
                                        </p:attrNameLst>
                                      </p:cBhvr>
                                      <p:to>
                                        <p:strVal val="visible"/>
                                      </p:to>
                                    </p:set>
                                    <p:animEffect filter="fade" transition="in">
                                      <p:cBhvr additive="repl">
                                        <p:cTn id="945" dur="500"/>
                                        <p:tgtEl>
                                          <p:spTgt spid="676"/>
                                        </p:tgtEl>
                                      </p:cBhvr>
                                    </p:animEffect>
                                  </p:childTnLst>
                                </p:cTn>
                              </p:par>
                            </p:childTnLst>
                          </p:cTn>
                        </p:par>
                      </p:childTnLst>
                    </p:cTn>
                  </p:par>
                  <p:par>
                    <p:cTn id="946" fill="hold">
                      <p:stCondLst>
                        <p:cond delay="indefinite"/>
                      </p:stCondLst>
                      <p:childTnLst>
                        <p:par>
                          <p:cTn id="947" fill="hold">
                            <p:stCondLst>
                              <p:cond delay="0"/>
                            </p:stCondLst>
                            <p:childTnLst>
                              <p:par>
                                <p:cTn id="948" nodeType="clickEffect" fill="hold" presetClass="entr" presetID="10">
                                  <p:stCondLst>
                                    <p:cond delay="0"/>
                                  </p:stCondLst>
                                  <p:childTnLst>
                                    <p:set>
                                      <p:cBhvr>
                                        <p:cTn id="949" dur="1" fill="hold">
                                          <p:stCondLst>
                                            <p:cond delay="0"/>
                                          </p:stCondLst>
                                        </p:cTn>
                                        <p:tgtEl>
                                          <p:spTgt spid="666"/>
                                        </p:tgtEl>
                                        <p:attrNameLst>
                                          <p:attrName>style.visibility</p:attrName>
                                        </p:attrNameLst>
                                      </p:cBhvr>
                                      <p:to>
                                        <p:strVal val="visible"/>
                                      </p:to>
                                    </p:set>
                                    <p:animEffect filter="fade" transition="in">
                                      <p:cBhvr additive="repl">
                                        <p:cTn id="950" dur="500"/>
                                        <p:tgtEl>
                                          <p:spTgt spid="666"/>
                                        </p:tgtEl>
                                      </p:cBhvr>
                                    </p:animEffect>
                                  </p:childTnLst>
                                </p:cTn>
                              </p:par>
                              <p:par>
                                <p:cTn id="951" nodeType="withEffect" fill="hold" presetClass="entr" presetID="10">
                                  <p:stCondLst>
                                    <p:cond delay="0"/>
                                  </p:stCondLst>
                                  <p:childTnLst>
                                    <p:set>
                                      <p:cBhvr>
                                        <p:cTn id="952" dur="1" fill="hold">
                                          <p:stCondLst>
                                            <p:cond delay="0"/>
                                          </p:stCondLst>
                                        </p:cTn>
                                        <p:tgtEl>
                                          <p:spTgt spid="661"/>
                                        </p:tgtEl>
                                        <p:attrNameLst>
                                          <p:attrName>style.visibility</p:attrName>
                                        </p:attrNameLst>
                                      </p:cBhvr>
                                      <p:to>
                                        <p:strVal val="visible"/>
                                      </p:to>
                                    </p:set>
                                    <p:animEffect filter="fade" transition="in">
                                      <p:cBhvr additive="repl">
                                        <p:cTn id="953" dur="500"/>
                                        <p:tgtEl>
                                          <p:spTgt spid="661"/>
                                        </p:tgtEl>
                                      </p:cBhvr>
                                    </p:animEffect>
                                  </p:childTnLst>
                                </p:cTn>
                              </p:par>
                              <p:par>
                                <p:cTn id="954" nodeType="withEffect" fill="hold" presetClass="entr" presetID="10">
                                  <p:stCondLst>
                                    <p:cond delay="0"/>
                                  </p:stCondLst>
                                  <p:childTnLst>
                                    <p:set>
                                      <p:cBhvr>
                                        <p:cTn id="955" dur="1" fill="hold">
                                          <p:stCondLst>
                                            <p:cond delay="0"/>
                                          </p:stCondLst>
                                        </p:cTn>
                                        <p:tgtEl>
                                          <p:spTgt spid="-1"/>
                                        </p:tgtEl>
                                        <p:attrNameLst>
                                          <p:attrName>style.visibility</p:attrName>
                                        </p:attrNameLst>
                                      </p:cBhvr>
                                      <p:to>
                                        <p:strVal val="visible"/>
                                      </p:to>
                                    </p:set>
                                    <p:animEffect filter="fade" transition="in">
                                      <p:cBhvr additive="repl">
                                        <p:cTn id="956" dur="500"/>
                                        <p:tgtEl>
                                          <p:spTgt spid="-1"/>
                                        </p:tgtEl>
                                      </p:cBhvr>
                                    </p:animEffect>
                                  </p:childTnLst>
                                </p:cTn>
                              </p:par>
                            </p:childTnLst>
                          </p:cTn>
                        </p:par>
                      </p:childTnLst>
                    </p:cTn>
                  </p:par>
                  <p:par>
                    <p:cTn id="957" fill="hold">
                      <p:stCondLst>
                        <p:cond delay="indefinite"/>
                      </p:stCondLst>
                      <p:childTnLst>
                        <p:par>
                          <p:cTn id="958" fill="hold">
                            <p:stCondLst>
                              <p:cond delay="0"/>
                            </p:stCondLst>
                            <p:childTnLst>
                              <p:par>
                                <p:cTn id="959" nodeType="clickEffect" fill="hold" presetClass="entr" presetID="10">
                                  <p:stCondLst>
                                    <p:cond delay="0"/>
                                  </p:stCondLst>
                                  <p:childTnLst>
                                    <p:set>
                                      <p:cBhvr>
                                        <p:cTn id="960" dur="1" fill="hold">
                                          <p:stCondLst>
                                            <p:cond delay="0"/>
                                          </p:stCondLst>
                                        </p:cTn>
                                        <p:tgtEl>
                                          <p:spTgt spid="665"/>
                                        </p:tgtEl>
                                        <p:attrNameLst>
                                          <p:attrName>style.visibility</p:attrName>
                                        </p:attrNameLst>
                                      </p:cBhvr>
                                      <p:to>
                                        <p:strVal val="visible"/>
                                      </p:to>
                                    </p:set>
                                    <p:animEffect filter="fade" transition="in">
                                      <p:cBhvr additive="repl">
                                        <p:cTn id="961" dur="500"/>
                                        <p:tgtEl>
                                          <p:spTgt spid="665"/>
                                        </p:tgtEl>
                                      </p:cBhvr>
                                    </p:animEffect>
                                  </p:childTnLst>
                                </p:cTn>
                              </p:par>
                              <p:par>
                                <p:cTn id="962" nodeType="withEffect" fill="hold" presetClass="entr" presetID="10">
                                  <p:stCondLst>
                                    <p:cond delay="0"/>
                                  </p:stCondLst>
                                  <p:childTnLst>
                                    <p:set>
                                      <p:cBhvr>
                                        <p:cTn id="963" dur="1" fill="hold">
                                          <p:stCondLst>
                                            <p:cond delay="0"/>
                                          </p:stCondLst>
                                        </p:cTn>
                                        <p:tgtEl>
                                          <p:spTgt spid="660"/>
                                        </p:tgtEl>
                                        <p:attrNameLst>
                                          <p:attrName>style.visibility</p:attrName>
                                        </p:attrNameLst>
                                      </p:cBhvr>
                                      <p:to>
                                        <p:strVal val="visible"/>
                                      </p:to>
                                    </p:set>
                                    <p:animEffect filter="fade" transition="in">
                                      <p:cBhvr additive="repl">
                                        <p:cTn id="964" dur="500"/>
                                        <p:tgtEl>
                                          <p:spTgt spid="660"/>
                                        </p:tgtEl>
                                      </p:cBhvr>
                                    </p:animEffect>
                                  </p:childTnLst>
                                </p:cTn>
                              </p:par>
                              <p:par>
                                <p:cTn id="965" nodeType="withEffect" fill="hold" presetClass="entr" presetID="10">
                                  <p:stCondLst>
                                    <p:cond delay="0"/>
                                  </p:stCondLst>
                                  <p:childTnLst>
                                    <p:set>
                                      <p:cBhvr>
                                        <p:cTn id="966" dur="1" fill="hold">
                                          <p:stCondLst>
                                            <p:cond delay="0"/>
                                          </p:stCondLst>
                                        </p:cTn>
                                        <p:tgtEl>
                                          <p:spTgt spid="-1"/>
                                        </p:tgtEl>
                                        <p:attrNameLst>
                                          <p:attrName>style.visibility</p:attrName>
                                        </p:attrNameLst>
                                      </p:cBhvr>
                                      <p:to>
                                        <p:strVal val="visible"/>
                                      </p:to>
                                    </p:set>
                                    <p:animEffect filter="fade" transition="in">
                                      <p:cBhvr additive="repl">
                                        <p:cTn id="967" dur="500"/>
                                        <p:tgtEl>
                                          <p:spTgt spid="-1"/>
                                        </p:tgtEl>
                                      </p:cBhvr>
                                    </p:animEffect>
                                  </p:childTnLst>
                                </p:cTn>
                              </p:par>
                            </p:childTnLst>
                          </p:cTn>
                        </p:par>
                      </p:childTnLst>
                    </p:cTn>
                  </p:par>
                  <p:par>
                    <p:cTn id="968" fill="hold">
                      <p:stCondLst>
                        <p:cond delay="indefinite"/>
                      </p:stCondLst>
                      <p:childTnLst>
                        <p:par>
                          <p:cTn id="969" fill="hold">
                            <p:stCondLst>
                              <p:cond delay="0"/>
                            </p:stCondLst>
                            <p:childTnLst>
                              <p:par>
                                <p:cTn id="970" nodeType="clickEffect" fill="hold" presetClass="entr" presetID="10">
                                  <p:stCondLst>
                                    <p:cond delay="0"/>
                                  </p:stCondLst>
                                  <p:childTnLst>
                                    <p:set>
                                      <p:cBhvr>
                                        <p:cTn id="971" dur="1" fill="hold">
                                          <p:stCondLst>
                                            <p:cond delay="0"/>
                                          </p:stCondLst>
                                        </p:cTn>
                                        <p:tgtEl>
                                          <p:spTgt spid="667"/>
                                        </p:tgtEl>
                                        <p:attrNameLst>
                                          <p:attrName>style.visibility</p:attrName>
                                        </p:attrNameLst>
                                      </p:cBhvr>
                                      <p:to>
                                        <p:strVal val="visible"/>
                                      </p:to>
                                    </p:set>
                                    <p:animEffect filter="fade" transition="in">
                                      <p:cBhvr additive="repl">
                                        <p:cTn id="972" dur="500"/>
                                        <p:tgtEl>
                                          <p:spTgt spid="667"/>
                                        </p:tgtEl>
                                      </p:cBhvr>
                                    </p:animEffect>
                                  </p:childTnLst>
                                </p:cTn>
                              </p:par>
                              <p:par>
                                <p:cTn id="973" nodeType="withEffect" fill="hold" presetClass="entr" presetID="10">
                                  <p:stCondLst>
                                    <p:cond delay="0"/>
                                  </p:stCondLst>
                                  <p:childTnLst>
                                    <p:set>
                                      <p:cBhvr>
                                        <p:cTn id="974" dur="1" fill="hold">
                                          <p:stCondLst>
                                            <p:cond delay="0"/>
                                          </p:stCondLst>
                                        </p:cTn>
                                        <p:tgtEl>
                                          <p:spTgt spid="659"/>
                                        </p:tgtEl>
                                        <p:attrNameLst>
                                          <p:attrName>style.visibility</p:attrName>
                                        </p:attrNameLst>
                                      </p:cBhvr>
                                      <p:to>
                                        <p:strVal val="visible"/>
                                      </p:to>
                                    </p:set>
                                    <p:animEffect filter="fade" transition="in">
                                      <p:cBhvr additive="repl">
                                        <p:cTn id="975" dur="500"/>
                                        <p:tgtEl>
                                          <p:spTgt spid="659"/>
                                        </p:tgtEl>
                                      </p:cBhvr>
                                    </p:animEffect>
                                  </p:childTnLst>
                                </p:cTn>
                              </p:par>
                              <p:par>
                                <p:cTn id="976" nodeType="withEffect" fill="hold" presetClass="entr" presetID="10">
                                  <p:stCondLst>
                                    <p:cond delay="0"/>
                                  </p:stCondLst>
                                  <p:childTnLst>
                                    <p:set>
                                      <p:cBhvr>
                                        <p:cTn id="977" dur="1" fill="hold">
                                          <p:stCondLst>
                                            <p:cond delay="0"/>
                                          </p:stCondLst>
                                        </p:cTn>
                                        <p:tgtEl>
                                          <p:spTgt spid="-1"/>
                                        </p:tgtEl>
                                        <p:attrNameLst>
                                          <p:attrName>style.visibility</p:attrName>
                                        </p:attrNameLst>
                                      </p:cBhvr>
                                      <p:to>
                                        <p:strVal val="visible"/>
                                      </p:to>
                                    </p:set>
                                    <p:animEffect filter="fade" transition="in">
                                      <p:cBhvr additive="repl">
                                        <p:cTn id="978" dur="500"/>
                                        <p:tgtEl>
                                          <p:spTgt spid="-1"/>
                                        </p:tgtEl>
                                      </p:cBhvr>
                                    </p:animEffec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0">
                                  <p:stCondLst>
                                    <p:cond delay="0"/>
                                  </p:stCondLst>
                                  <p:childTnLst>
                                    <p:set>
                                      <p:cBhvr>
                                        <p:cTn id="982" dur="1" fill="hold">
                                          <p:stCondLst>
                                            <p:cond delay="0"/>
                                          </p:stCondLst>
                                        </p:cTn>
                                        <p:tgtEl>
                                          <p:spTgt spid="658"/>
                                        </p:tgtEl>
                                        <p:attrNameLst>
                                          <p:attrName>style.visibility</p:attrName>
                                        </p:attrNameLst>
                                      </p:cBhvr>
                                      <p:to>
                                        <p:strVal val="visible"/>
                                      </p:to>
                                    </p:set>
                                    <p:animEffect filter="fade" transition="in">
                                      <p:cBhvr additive="repl">
                                        <p:cTn id="983" dur="500"/>
                                        <p:tgtEl>
                                          <p:spTgt spid="658"/>
                                        </p:tgtEl>
                                      </p:cBhvr>
                                    </p:animEffect>
                                  </p:childTnLst>
                                </p:cTn>
                              </p:par>
                              <p:par>
                                <p:cTn id="984" nodeType="withEffect" fill="hold" presetClass="entr" presetID="10">
                                  <p:stCondLst>
                                    <p:cond delay="0"/>
                                  </p:stCondLst>
                                  <p:childTnLst>
                                    <p:set>
                                      <p:cBhvr>
                                        <p:cTn id="985" dur="1" fill="hold">
                                          <p:stCondLst>
                                            <p:cond delay="0"/>
                                          </p:stCondLst>
                                        </p:cTn>
                                        <p:tgtEl>
                                          <p:spTgt spid="664"/>
                                        </p:tgtEl>
                                        <p:attrNameLst>
                                          <p:attrName>style.visibility</p:attrName>
                                        </p:attrNameLst>
                                      </p:cBhvr>
                                      <p:to>
                                        <p:strVal val="visible"/>
                                      </p:to>
                                    </p:set>
                                    <p:animEffect filter="fade" transition="in">
                                      <p:cBhvr additive="repl">
                                        <p:cTn id="986" dur="500"/>
                                        <p:tgtEl>
                                          <p:spTgt spid="664"/>
                                        </p:tgtEl>
                                      </p:cBhvr>
                                    </p:animEffect>
                                  </p:childTnLst>
                                </p:cTn>
                              </p:par>
                              <p:par>
                                <p:cTn id="987" nodeType="withEffect" fill="hold" presetClass="entr" presetID="10">
                                  <p:stCondLst>
                                    <p:cond delay="0"/>
                                  </p:stCondLst>
                                  <p:childTnLst>
                                    <p:set>
                                      <p:cBhvr>
                                        <p:cTn id="988" dur="1" fill="hold">
                                          <p:stCondLst>
                                            <p:cond delay="0"/>
                                          </p:stCondLst>
                                        </p:cTn>
                                        <p:tgtEl>
                                          <p:spTgt spid="-1"/>
                                        </p:tgtEl>
                                        <p:attrNameLst>
                                          <p:attrName>style.visibility</p:attrName>
                                        </p:attrNameLst>
                                      </p:cBhvr>
                                      <p:to>
                                        <p:strVal val="visible"/>
                                      </p:to>
                                    </p:set>
                                    <p:animEffect filter="fade" transition="in">
                                      <p:cBhvr additive="repl">
                                        <p:cTn id="989" dur="500"/>
                                        <p:tgtEl>
                                          <p:spTgt spid="-1"/>
                                        </p:tgtEl>
                                      </p:cBhvr>
                                    </p:animEffect>
                                  </p:childTnLst>
                                </p:cTn>
                              </p:par>
                              <p:par>
                                <p:cTn id="990" nodeType="withEffect" fill="hold" presetClass="entr" presetID="10">
                                  <p:stCondLst>
                                    <p:cond delay="0"/>
                                  </p:stCondLst>
                                  <p:childTnLst>
                                    <p:set>
                                      <p:cBhvr>
                                        <p:cTn id="991" dur="1" fill="hold">
                                          <p:stCondLst>
                                            <p:cond delay="0"/>
                                          </p:stCondLst>
                                        </p:cTn>
                                        <p:tgtEl>
                                          <p:spTgt spid="663"/>
                                        </p:tgtEl>
                                        <p:attrNameLst>
                                          <p:attrName>style.visibility</p:attrName>
                                        </p:attrNameLst>
                                      </p:cBhvr>
                                      <p:to>
                                        <p:strVal val="visible"/>
                                      </p:to>
                                    </p:set>
                                    <p:animEffect filter="fade" transition="in">
                                      <p:cBhvr additive="repl">
                                        <p:cTn id="992" dur="500"/>
                                        <p:tgtEl>
                                          <p:spTgt spid="6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Croissance de la Communauté</a:t>
            </a:r>
            <a:endParaRPr b="0" lang="en-US" sz="1800" spc="-1" strike="noStrike">
              <a:solidFill>
                <a:srgbClr val="000000"/>
              </a:solidFill>
              <a:uFill>
                <a:solidFill>
                  <a:srgbClr val="ffffff"/>
                </a:solidFill>
              </a:uFill>
              <a:latin typeface="Calibri"/>
            </a:endParaRPr>
          </a:p>
        </p:txBody>
      </p:sp>
      <p:pic>
        <p:nvPicPr>
          <p:cNvPr id="679" name="Picture 2" descr=""/>
          <p:cNvPicPr/>
          <p:nvPr/>
        </p:nvPicPr>
        <p:blipFill>
          <a:blip r:embed="rId1"/>
          <a:stretch/>
        </p:blipFill>
        <p:spPr>
          <a:xfrm>
            <a:off x="375120" y="2705040"/>
            <a:ext cx="11197440" cy="2540160"/>
          </a:xfrm>
          <a:prstGeom prst="rect">
            <a:avLst/>
          </a:prstGeom>
          <a:ln>
            <a:noFill/>
          </a:ln>
        </p:spPr>
      </p:pic>
    </p:spTree>
  </p:cSld>
  <p:timing>
    <p:tnLst>
      <p:par>
        <p:cTn id="993" dur="indefinite" restart="never" nodeType="tmRoot">
          <p:childTnLst>
            <p:seq>
              <p:cTn id="994" dur="indefinite" nodeType="mainSeq">
                <p:childTnLst>
                  <p:par>
                    <p:cTn id="995" fill="hold">
                      <p:stCondLst>
                        <p:cond delay="0"/>
                      </p:stCondLst>
                      <p:childTnLst>
                        <p:par>
                          <p:cTn id="996" fill="hold">
                            <p:stCondLst>
                              <p:cond delay="0"/>
                            </p:stCondLst>
                            <p:childTnLst>
                              <p:par>
                                <p:cTn id="997" nodeType="afterEffect" fill="hold" presetClass="entr" presetID="10">
                                  <p:stCondLst>
                                    <p:cond delay="0"/>
                                  </p:stCondLst>
                                  <p:childTnLst>
                                    <p:set>
                                      <p:cBhvr>
                                        <p:cTn id="998" dur="1" fill="hold">
                                          <p:stCondLst>
                                            <p:cond delay="0"/>
                                          </p:stCondLst>
                                        </p:cTn>
                                        <p:tgtEl>
                                          <p:spTgt spid="678"/>
                                        </p:tgtEl>
                                        <p:attrNameLst>
                                          <p:attrName>style.visibility</p:attrName>
                                        </p:attrNameLst>
                                      </p:cBhvr>
                                      <p:to>
                                        <p:strVal val="visible"/>
                                      </p:to>
                                    </p:set>
                                    <p:animEffect filter="fade" transition="in">
                                      <p:cBhvr additive="repl">
                                        <p:cTn id="999" dur="500"/>
                                        <p:tgtEl>
                                          <p:spTgt spid="678"/>
                                        </p:tgtEl>
                                      </p:cBhvr>
                                    </p:animEffect>
                                  </p:childTnLst>
                                </p:cTn>
                              </p:par>
                            </p:childTnLst>
                          </p:cTn>
                        </p:par>
                        <p:par>
                          <p:cTn id="1000" fill="hold">
                            <p:stCondLst>
                              <p:cond delay="500"/>
                            </p:stCondLst>
                            <p:childTnLst>
                              <p:par>
                                <p:cTn id="1001" nodeType="afterEffect" fill="hold" presetClass="entr" presetID="10">
                                  <p:stCondLst>
                                    <p:cond delay="0"/>
                                  </p:stCondLst>
                                  <p:childTnLst>
                                    <p:set>
                                      <p:cBhvr>
                                        <p:cTn id="1002" dur="1" fill="hold">
                                          <p:stCondLst>
                                            <p:cond delay="0"/>
                                          </p:stCondLst>
                                        </p:cTn>
                                        <p:tgtEl>
                                          <p:spTgt spid="679"/>
                                        </p:tgtEl>
                                        <p:attrNameLst>
                                          <p:attrName>style.visibility</p:attrName>
                                        </p:attrNameLst>
                                      </p:cBhvr>
                                      <p:to>
                                        <p:strVal val="visible"/>
                                      </p:to>
                                    </p:set>
                                    <p:animEffect filter="fade" transition="in">
                                      <p:cBhvr additive="repl">
                                        <p:cTn id="1003" dur="500"/>
                                        <p:tgtEl>
                                          <p:spTgt spid="6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Croissance de la Communauté</a:t>
            </a:r>
            <a:endParaRPr b="0" lang="en-US" sz="1800" spc="-1" strike="noStrike">
              <a:solidFill>
                <a:srgbClr val="000000"/>
              </a:solidFill>
              <a:uFill>
                <a:solidFill>
                  <a:srgbClr val="ffffff"/>
                </a:solidFill>
              </a:uFill>
              <a:latin typeface="Calibri"/>
            </a:endParaRPr>
          </a:p>
        </p:txBody>
      </p:sp>
      <p:pic>
        <p:nvPicPr>
          <p:cNvPr id="681" name="Picture 4" descr=""/>
          <p:cNvPicPr/>
          <p:nvPr/>
        </p:nvPicPr>
        <p:blipFill>
          <a:blip r:embed="rId1"/>
          <a:stretch/>
        </p:blipFill>
        <p:spPr>
          <a:xfrm>
            <a:off x="883440" y="2312640"/>
            <a:ext cx="10424880" cy="3239640"/>
          </a:xfrm>
          <a:prstGeom prst="rect">
            <a:avLst/>
          </a:prstGeom>
          <a:ln>
            <a:noFill/>
          </a:ln>
        </p:spPr>
      </p:pic>
    </p:spTree>
  </p:cSld>
  <p:timing>
    <p:tnLst>
      <p:par>
        <p:cTn id="1004" dur="indefinite" restart="never" nodeType="tmRoot">
          <p:childTnLst>
            <p:seq>
              <p:cTn id="1005" dur="indefinite" nodeType="mainSeq">
                <p:childTnLst>
                  <p:par>
                    <p:cTn id="1006" fill="hold">
                      <p:stCondLst>
                        <p:cond delay="0"/>
                      </p:stCondLst>
                      <p:childTnLst>
                        <p:par>
                          <p:cTn id="1007" fill="hold">
                            <p:stCondLst>
                              <p:cond delay="0"/>
                            </p:stCondLst>
                            <p:childTnLst>
                              <p:par>
                                <p:cTn id="1008" nodeType="afterEffect" fill="hold" presetClass="entr" presetID="10">
                                  <p:stCondLst>
                                    <p:cond delay="0"/>
                                  </p:stCondLst>
                                  <p:childTnLst>
                                    <p:set>
                                      <p:cBhvr>
                                        <p:cTn id="1009" dur="1" fill="hold">
                                          <p:stCondLst>
                                            <p:cond delay="0"/>
                                          </p:stCondLst>
                                        </p:cTn>
                                        <p:tgtEl>
                                          <p:spTgt spid="681"/>
                                        </p:tgtEl>
                                        <p:attrNameLst>
                                          <p:attrName>style.visibility</p:attrName>
                                        </p:attrNameLst>
                                      </p:cBhvr>
                                      <p:to>
                                        <p:strVal val="visible"/>
                                      </p:to>
                                    </p:set>
                                    <p:animEffect filter="fade" transition="in">
                                      <p:cBhvr additive="repl">
                                        <p:cTn id="1010" dur="500"/>
                                        <p:tgtEl>
                                          <p:spTgt spid="6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XMR.TO – Expéditez du Bitcoin avec Monero</a:t>
            </a:r>
            <a:endParaRPr b="0" lang="en-US" sz="1800" spc="-1" strike="noStrike">
              <a:solidFill>
                <a:srgbClr val="000000"/>
              </a:solidFill>
              <a:uFill>
                <a:solidFill>
                  <a:srgbClr val="ffffff"/>
                </a:solidFill>
              </a:uFill>
              <a:latin typeface="Calibri"/>
            </a:endParaRPr>
          </a:p>
        </p:txBody>
      </p:sp>
      <p:pic>
        <p:nvPicPr>
          <p:cNvPr id="683" name="Picture 2" descr=""/>
          <p:cNvPicPr/>
          <p:nvPr/>
        </p:nvPicPr>
        <p:blipFill>
          <a:blip r:embed="rId1"/>
          <a:stretch/>
        </p:blipFill>
        <p:spPr>
          <a:xfrm>
            <a:off x="1726920" y="1645920"/>
            <a:ext cx="8737560" cy="4906080"/>
          </a:xfrm>
          <a:prstGeom prst="rect">
            <a:avLst/>
          </a:prstGeom>
          <a:ln>
            <a:noFill/>
          </a:ln>
        </p:spPr>
      </p:pic>
    </p:spTree>
  </p:cSld>
  <p:timing>
    <p:tnLst>
      <p:par>
        <p:cTn id="1011" dur="indefinite" restart="never" nodeType="tmRoot">
          <p:childTnLst>
            <p:seq>
              <p:cTn id="1012" dur="indefinite" nodeType="mainSeq">
                <p:childTnLst>
                  <p:par>
                    <p:cTn id="1013" fill="hold">
                      <p:stCondLst>
                        <p:cond delay="0"/>
                      </p:stCondLst>
                      <p:childTnLst>
                        <p:par>
                          <p:cTn id="1014" fill="hold">
                            <p:stCondLst>
                              <p:cond delay="0"/>
                            </p:stCondLst>
                            <p:childTnLst>
                              <p:par>
                                <p:cTn id="1015" nodeType="afterEffect" fill="hold" presetClass="entr" presetID="10">
                                  <p:stCondLst>
                                    <p:cond delay="0"/>
                                  </p:stCondLst>
                                  <p:childTnLst>
                                    <p:set>
                                      <p:cBhvr>
                                        <p:cTn id="1016" dur="1" fill="hold">
                                          <p:stCondLst>
                                            <p:cond delay="0"/>
                                          </p:stCondLst>
                                        </p:cTn>
                                        <p:tgtEl>
                                          <p:spTgt spid="682"/>
                                        </p:tgtEl>
                                        <p:attrNameLst>
                                          <p:attrName>style.visibility</p:attrName>
                                        </p:attrNameLst>
                                      </p:cBhvr>
                                      <p:to>
                                        <p:strVal val="visible"/>
                                      </p:to>
                                    </p:set>
                                    <p:animEffect filter="fade" transition="in">
                                      <p:cBhvr additive="repl">
                                        <p:cTn id="1017" dur="500"/>
                                        <p:tgtEl>
                                          <p:spTgt spid="682"/>
                                        </p:tgtEl>
                                      </p:cBhvr>
                                    </p:animEffect>
                                  </p:childTnLst>
                                </p:cTn>
                              </p:par>
                            </p:childTnLst>
                          </p:cTn>
                        </p:par>
                        <p:par>
                          <p:cTn id="1018" fill="hold">
                            <p:stCondLst>
                              <p:cond delay="500"/>
                            </p:stCondLst>
                            <p:childTnLst>
                              <p:par>
                                <p:cTn id="1019" nodeType="afterEffect" fill="hold" presetClass="entr" presetID="10">
                                  <p:stCondLst>
                                    <p:cond delay="0"/>
                                  </p:stCondLst>
                                  <p:childTnLst>
                                    <p:set>
                                      <p:cBhvr>
                                        <p:cTn id="1020" dur="1" fill="hold">
                                          <p:stCondLst>
                                            <p:cond delay="0"/>
                                          </p:stCondLst>
                                        </p:cTn>
                                        <p:tgtEl>
                                          <p:spTgt spid="683"/>
                                        </p:tgtEl>
                                        <p:attrNameLst>
                                          <p:attrName>style.visibility</p:attrName>
                                        </p:attrNameLst>
                                      </p:cBhvr>
                                      <p:to>
                                        <p:strVal val="visible"/>
                                      </p:to>
                                    </p:set>
                                    <p:animEffect filter="fade" transition="in">
                                      <p:cBhvr additive="repl">
                                        <p:cTn id="1021" dur="500"/>
                                        <p:tgtEl>
                                          <p:spTgt spid="68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1566360" y="3620160"/>
            <a:ext cx="806760" cy="806760"/>
          </a:xfrm>
          <a:prstGeom prst="ellipse">
            <a:avLst/>
          </a:prstGeom>
          <a:solidFill>
            <a:srgbClr val="ff4500"/>
          </a:solidFill>
          <a:ln w="3240">
            <a:noFill/>
          </a:ln>
        </p:spPr>
        <p:style>
          <a:lnRef idx="1">
            <a:schemeClr val="accent1"/>
          </a:lnRef>
          <a:fillRef idx="3">
            <a:schemeClr val="accent1"/>
          </a:fillRef>
          <a:effectRef idx="2">
            <a:schemeClr val="accent1"/>
          </a:effectRef>
          <a:fontRef idx="minor"/>
        </p:style>
      </p:sp>
      <p:sp>
        <p:nvSpPr>
          <p:cNvPr id="685" name="CustomShape 2"/>
          <p:cNvSpPr/>
          <p:nvPr/>
        </p:nvSpPr>
        <p:spPr>
          <a:xfrm>
            <a:off x="1512360" y="3566520"/>
            <a:ext cx="914040" cy="914040"/>
          </a:xfrm>
          <a:prstGeom prst="ellipse">
            <a:avLst/>
          </a:prstGeom>
          <a:noFill/>
          <a:ln w="3240">
            <a:solidFill>
              <a:schemeClr val="bg1">
                <a:lumMod val="65000"/>
              </a:schemeClr>
            </a:solidFill>
            <a:custDash>
              <a:ds d="1100000" sp="300000"/>
            </a:custDash>
          </a:ln>
        </p:spPr>
        <p:style>
          <a:lnRef idx="1">
            <a:schemeClr val="accent1"/>
          </a:lnRef>
          <a:fillRef idx="3">
            <a:schemeClr val="accent1"/>
          </a:fillRef>
          <a:effectRef idx="2">
            <a:schemeClr val="accent1"/>
          </a:effectRef>
          <a:fontRef idx="minor"/>
        </p:style>
      </p:sp>
      <p:pic>
        <p:nvPicPr>
          <p:cNvPr id="686" name="Picture 4" descr=""/>
          <p:cNvPicPr/>
          <p:nvPr/>
        </p:nvPicPr>
        <p:blipFill>
          <a:blip r:embed="rId1"/>
          <a:stretch/>
        </p:blipFill>
        <p:spPr>
          <a:xfrm>
            <a:off x="1712160" y="3749400"/>
            <a:ext cx="514800" cy="514800"/>
          </a:xfrm>
          <a:prstGeom prst="rect">
            <a:avLst/>
          </a:prstGeom>
          <a:ln>
            <a:noFill/>
          </a:ln>
        </p:spPr>
      </p:pic>
      <p:sp>
        <p:nvSpPr>
          <p:cNvPr id="687" name="TextShape 3"/>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Merci!</a:t>
            </a:r>
            <a:endParaRPr b="0" lang="en-US" sz="1800" spc="-1" strike="noStrike">
              <a:solidFill>
                <a:srgbClr val="000000"/>
              </a:solidFill>
              <a:uFill>
                <a:solidFill>
                  <a:srgbClr val="ffffff"/>
                </a:solidFill>
              </a:uFill>
              <a:latin typeface="Calibri"/>
            </a:endParaRPr>
          </a:p>
        </p:txBody>
      </p:sp>
      <p:sp>
        <p:nvSpPr>
          <p:cNvPr id="688" name="CustomShape 4"/>
          <p:cNvSpPr/>
          <p:nvPr/>
        </p:nvSpPr>
        <p:spPr>
          <a:xfrm>
            <a:off x="1572480" y="2479680"/>
            <a:ext cx="806760" cy="806040"/>
          </a:xfrm>
          <a:prstGeom prst="ellipse">
            <a:avLst/>
          </a:prstGeom>
          <a:solidFill>
            <a:schemeClr val="accent3"/>
          </a:solidFill>
          <a:ln w="3240">
            <a:noFill/>
          </a:ln>
        </p:spPr>
        <p:style>
          <a:lnRef idx="1">
            <a:schemeClr val="accent1"/>
          </a:lnRef>
          <a:fillRef idx="3">
            <a:schemeClr val="accent1"/>
          </a:fillRef>
          <a:effectRef idx="2">
            <a:schemeClr val="accent1"/>
          </a:effectRef>
          <a:fontRef idx="minor"/>
        </p:style>
      </p:sp>
      <p:sp>
        <p:nvSpPr>
          <p:cNvPr id="689" name="CustomShape 5"/>
          <p:cNvSpPr/>
          <p:nvPr/>
        </p:nvSpPr>
        <p:spPr>
          <a:xfrm>
            <a:off x="1514520" y="2424240"/>
            <a:ext cx="914040" cy="914040"/>
          </a:xfrm>
          <a:prstGeom prst="ellipse">
            <a:avLst/>
          </a:prstGeom>
          <a:noFill/>
          <a:ln w="3240">
            <a:solidFill>
              <a:schemeClr val="bg1">
                <a:lumMod val="65000"/>
              </a:schemeClr>
            </a:solidFill>
            <a:custDash>
              <a:ds d="1100000" sp="300000"/>
            </a:custDash>
          </a:ln>
        </p:spPr>
        <p:style>
          <a:lnRef idx="1">
            <a:schemeClr val="accent1"/>
          </a:lnRef>
          <a:fillRef idx="3">
            <a:schemeClr val="accent1"/>
          </a:fillRef>
          <a:effectRef idx="2">
            <a:schemeClr val="accent1"/>
          </a:effectRef>
          <a:fontRef idx="minor"/>
        </p:style>
      </p:sp>
      <p:pic>
        <p:nvPicPr>
          <p:cNvPr id="690" name="Picture 10" descr=""/>
          <p:cNvPicPr/>
          <p:nvPr/>
        </p:nvPicPr>
        <p:blipFill>
          <a:blip r:embed="rId2"/>
          <a:stretch/>
        </p:blipFill>
        <p:spPr>
          <a:xfrm>
            <a:off x="1734840" y="2653920"/>
            <a:ext cx="482040" cy="455040"/>
          </a:xfrm>
          <a:prstGeom prst="rect">
            <a:avLst/>
          </a:prstGeom>
          <a:ln>
            <a:noFill/>
          </a:ln>
        </p:spPr>
      </p:pic>
      <p:sp>
        <p:nvSpPr>
          <p:cNvPr id="691" name="CustomShape 6"/>
          <p:cNvSpPr/>
          <p:nvPr/>
        </p:nvSpPr>
        <p:spPr>
          <a:xfrm>
            <a:off x="3291480" y="4784040"/>
            <a:ext cx="7831080" cy="1031760"/>
          </a:xfrm>
          <a:custGeom>
            <a:avLst/>
            <a:gdLst/>
            <a:ahLst/>
            <a:rect l="l" t="t" r="r" b="b"/>
            <a:pathLst>
              <a:path w="1493792" h="1309396">
                <a:moveTo>
                  <a:pt x="0" y="0"/>
                </a:moveTo>
                <a:lnTo>
                  <a:pt x="1493792" y="0"/>
                </a:lnTo>
                <a:lnTo>
                  <a:pt x="1493792" y="1309396"/>
                </a:lnTo>
                <a:lnTo>
                  <a:pt x="0" y="1309396"/>
                </a:lnTo>
                <a:lnTo>
                  <a:pt x="0" y="0"/>
                </a:lnTo>
                <a:close/>
              </a:path>
            </a:pathLst>
          </a:custGeom>
          <a:noFill/>
          <a:ln>
            <a:noFill/>
          </a:ln>
        </p:spPr>
        <p:style>
          <a:lnRef idx="0"/>
          <a:fillRef idx="0">
            <a:schemeClr val="lt1">
              <a:alpha val="0"/>
              <a:hueOff val="0"/>
              <a:satOff val="0"/>
              <a:lumOff val="0"/>
              <a:alphaOff val="0"/>
            </a:schemeClr>
          </a:fillRef>
          <a:effectRef idx="0">
            <a:schemeClr val="lt1">
              <a:alpha val="0"/>
              <a:hueOff val="0"/>
              <a:satOff val="0"/>
              <a:lumOff val="0"/>
              <a:alphaOff val="0"/>
            </a:schemeClr>
          </a:effectRef>
          <a:fontRef idx="minor"/>
        </p:style>
        <p:txBody>
          <a:bodyPr lIns="37080" rIns="37080" tIns="45000" bIns="45000"/>
          <a:p>
            <a:pPr>
              <a:lnSpc>
                <a:spcPct val="90000"/>
              </a:lnSpc>
            </a:pPr>
            <a:r>
              <a:rPr b="1" lang="en-US" sz="4800" spc="-1" strike="noStrike">
                <a:solidFill>
                  <a:srgbClr val="000000"/>
                </a:solidFill>
                <a:uFill>
                  <a:solidFill>
                    <a:srgbClr val="ffffff"/>
                  </a:solidFill>
                </a:uFill>
                <a:latin typeface="Calibri"/>
                <a:ea typeface="Calibri"/>
              </a:rPr>
              <a:t>monero.stackexchange.com</a:t>
            </a:r>
            <a:endParaRPr b="0" lang="en-US" sz="1800" spc="-1" strike="noStrike">
              <a:solidFill>
                <a:srgbClr val="000000"/>
              </a:solidFill>
              <a:uFill>
                <a:solidFill>
                  <a:srgbClr val="ffffff"/>
                </a:solidFill>
              </a:uFill>
              <a:latin typeface="Arial"/>
            </a:endParaRPr>
          </a:p>
        </p:txBody>
      </p:sp>
      <p:sp>
        <p:nvSpPr>
          <p:cNvPr id="692" name="CustomShape 7"/>
          <p:cNvSpPr/>
          <p:nvPr/>
        </p:nvSpPr>
        <p:spPr>
          <a:xfrm>
            <a:off x="3291480" y="2458800"/>
            <a:ext cx="3996000" cy="1031760"/>
          </a:xfrm>
          <a:custGeom>
            <a:avLst/>
            <a:gdLst/>
            <a:ahLst/>
            <a:rect l="l" t="t" r="r" b="b"/>
            <a:pathLst>
              <a:path w="1493792" h="1309396">
                <a:moveTo>
                  <a:pt x="0" y="0"/>
                </a:moveTo>
                <a:lnTo>
                  <a:pt x="1493792" y="0"/>
                </a:lnTo>
                <a:lnTo>
                  <a:pt x="1493792" y="1309396"/>
                </a:lnTo>
                <a:lnTo>
                  <a:pt x="0" y="1309396"/>
                </a:lnTo>
                <a:lnTo>
                  <a:pt x="0" y="0"/>
                </a:lnTo>
                <a:close/>
              </a:path>
            </a:pathLst>
          </a:custGeom>
          <a:noFill/>
          <a:ln>
            <a:noFill/>
          </a:ln>
        </p:spPr>
        <p:style>
          <a:lnRef idx="0"/>
          <a:fillRef idx="0">
            <a:schemeClr val="lt1">
              <a:alpha val="0"/>
              <a:hueOff val="0"/>
              <a:satOff val="0"/>
              <a:lumOff val="0"/>
              <a:alphaOff val="0"/>
            </a:schemeClr>
          </a:fillRef>
          <a:effectRef idx="0">
            <a:schemeClr val="lt1">
              <a:alpha val="0"/>
              <a:hueOff val="0"/>
              <a:satOff val="0"/>
              <a:lumOff val="0"/>
              <a:alphaOff val="0"/>
            </a:schemeClr>
          </a:effectRef>
          <a:fontRef idx="minor"/>
        </p:style>
        <p:txBody>
          <a:bodyPr lIns="37080" rIns="37080" tIns="45000" bIns="45000"/>
          <a:p>
            <a:pPr>
              <a:lnSpc>
                <a:spcPct val="90000"/>
              </a:lnSpc>
            </a:pPr>
            <a:r>
              <a:rPr b="1" lang="en-US" sz="4800" spc="-1" strike="noStrike">
                <a:solidFill>
                  <a:srgbClr val="000000"/>
                </a:solidFill>
                <a:uFill>
                  <a:solidFill>
                    <a:srgbClr val="ffffff"/>
                  </a:solidFill>
                </a:uFill>
                <a:latin typeface="Calibri"/>
                <a:ea typeface="Calibri"/>
              </a:rPr>
              <a:t>getmonero.org</a:t>
            </a:r>
            <a:endParaRPr b="0" lang="en-US" sz="1800" spc="-1" strike="noStrike">
              <a:solidFill>
                <a:srgbClr val="000000"/>
              </a:solidFill>
              <a:uFill>
                <a:solidFill>
                  <a:srgbClr val="ffffff"/>
                </a:solidFill>
              </a:uFill>
              <a:latin typeface="Arial"/>
            </a:endParaRPr>
          </a:p>
        </p:txBody>
      </p:sp>
      <p:sp>
        <p:nvSpPr>
          <p:cNvPr id="693" name="CustomShape 8"/>
          <p:cNvSpPr/>
          <p:nvPr/>
        </p:nvSpPr>
        <p:spPr>
          <a:xfrm>
            <a:off x="3291480" y="3618360"/>
            <a:ext cx="6128640" cy="1031760"/>
          </a:xfrm>
          <a:custGeom>
            <a:avLst/>
            <a:gdLst/>
            <a:ahLst/>
            <a:rect l="l" t="t" r="r" b="b"/>
            <a:pathLst>
              <a:path w="1493792" h="1309396">
                <a:moveTo>
                  <a:pt x="0" y="0"/>
                </a:moveTo>
                <a:lnTo>
                  <a:pt x="1493792" y="0"/>
                </a:lnTo>
                <a:lnTo>
                  <a:pt x="1493792" y="1309396"/>
                </a:lnTo>
                <a:lnTo>
                  <a:pt x="0" y="1309396"/>
                </a:lnTo>
                <a:lnTo>
                  <a:pt x="0" y="0"/>
                </a:lnTo>
                <a:close/>
              </a:path>
            </a:pathLst>
          </a:custGeom>
          <a:noFill/>
          <a:ln>
            <a:noFill/>
          </a:ln>
        </p:spPr>
        <p:style>
          <a:lnRef idx="0"/>
          <a:fillRef idx="0">
            <a:schemeClr val="lt1">
              <a:alpha val="0"/>
              <a:hueOff val="0"/>
              <a:satOff val="0"/>
              <a:lumOff val="0"/>
              <a:alphaOff val="0"/>
            </a:schemeClr>
          </a:fillRef>
          <a:effectRef idx="0">
            <a:schemeClr val="lt1">
              <a:alpha val="0"/>
              <a:hueOff val="0"/>
              <a:satOff val="0"/>
              <a:lumOff val="0"/>
              <a:alphaOff val="0"/>
            </a:schemeClr>
          </a:effectRef>
          <a:fontRef idx="minor"/>
        </p:style>
        <p:txBody>
          <a:bodyPr lIns="37080" rIns="37080" tIns="45000" bIns="45000"/>
          <a:p>
            <a:pPr>
              <a:lnSpc>
                <a:spcPct val="90000"/>
              </a:lnSpc>
            </a:pPr>
            <a:r>
              <a:rPr b="1" lang="en-US" sz="4800" spc="-1" strike="noStrike">
                <a:solidFill>
                  <a:srgbClr val="000000"/>
                </a:solidFill>
                <a:uFill>
                  <a:solidFill>
                    <a:srgbClr val="ffffff"/>
                  </a:solidFill>
                </a:uFill>
                <a:latin typeface="Calibri"/>
                <a:ea typeface="Calibri"/>
              </a:rPr>
              <a:t>/r/Monero</a:t>
            </a:r>
            <a:endParaRPr b="0" lang="en-US" sz="1800" spc="-1" strike="noStrike">
              <a:solidFill>
                <a:srgbClr val="000000"/>
              </a:solidFill>
              <a:uFill>
                <a:solidFill>
                  <a:srgbClr val="ffffff"/>
                </a:solidFill>
              </a:uFill>
              <a:latin typeface="Arial"/>
            </a:endParaRPr>
          </a:p>
        </p:txBody>
      </p:sp>
      <p:sp>
        <p:nvSpPr>
          <p:cNvPr id="694" name="CustomShape 9"/>
          <p:cNvSpPr/>
          <p:nvPr/>
        </p:nvSpPr>
        <p:spPr>
          <a:xfrm>
            <a:off x="1566360" y="4774320"/>
            <a:ext cx="806760" cy="806760"/>
          </a:xfrm>
          <a:prstGeom prst="ellipse">
            <a:avLst/>
          </a:prstGeom>
          <a:solidFill>
            <a:schemeClr val="bg1"/>
          </a:solidFill>
          <a:ln w="3240">
            <a:noFill/>
          </a:ln>
        </p:spPr>
        <p:style>
          <a:lnRef idx="1">
            <a:schemeClr val="accent1"/>
          </a:lnRef>
          <a:fillRef idx="3">
            <a:schemeClr val="accent1"/>
          </a:fillRef>
          <a:effectRef idx="2">
            <a:schemeClr val="accent1"/>
          </a:effectRef>
          <a:fontRef idx="minor"/>
        </p:style>
      </p:sp>
      <p:sp>
        <p:nvSpPr>
          <p:cNvPr id="695" name="CustomShape 10"/>
          <p:cNvSpPr/>
          <p:nvPr/>
        </p:nvSpPr>
        <p:spPr>
          <a:xfrm>
            <a:off x="1512360" y="4720680"/>
            <a:ext cx="914040" cy="914040"/>
          </a:xfrm>
          <a:prstGeom prst="ellipse">
            <a:avLst/>
          </a:prstGeom>
          <a:noFill/>
          <a:ln w="3240">
            <a:solidFill>
              <a:schemeClr val="bg1">
                <a:lumMod val="65000"/>
              </a:schemeClr>
            </a:solidFill>
            <a:custDash>
              <a:ds d="1100000" sp="300000"/>
            </a:custDash>
          </a:ln>
        </p:spPr>
        <p:style>
          <a:lnRef idx="1">
            <a:schemeClr val="accent1"/>
          </a:lnRef>
          <a:fillRef idx="3">
            <a:schemeClr val="accent1"/>
          </a:fillRef>
          <a:effectRef idx="2">
            <a:schemeClr val="accent1"/>
          </a:effectRef>
          <a:fontRef idx="minor"/>
        </p:style>
      </p:sp>
      <p:pic>
        <p:nvPicPr>
          <p:cNvPr id="696" name="Picture 6" descr=""/>
          <p:cNvPicPr/>
          <p:nvPr/>
        </p:nvPicPr>
        <p:blipFill>
          <a:blip r:embed="rId3"/>
          <a:stretch/>
        </p:blipFill>
        <p:spPr>
          <a:xfrm>
            <a:off x="1688400" y="4896720"/>
            <a:ext cx="562320" cy="562320"/>
          </a:xfrm>
          <a:prstGeom prst="rect">
            <a:avLst/>
          </a:prstGeom>
          <a:ln>
            <a:noFill/>
          </a:ln>
        </p:spPr>
      </p:pic>
    </p:spTree>
  </p:cSld>
  <p:timing>
    <p:tnLst>
      <p:par>
        <p:cTn id="1022" dur="indefinite" restart="never" nodeType="tmRoot">
          <p:childTnLst>
            <p:seq>
              <p:cTn id="1023" dur="indefinite" nodeType="mainSeq">
                <p:childTnLst>
                  <p:par>
                    <p:cTn id="1024" fill="hold">
                      <p:stCondLst>
                        <p:cond delay="0"/>
                      </p:stCondLst>
                      <p:childTnLst>
                        <p:par>
                          <p:cTn id="1025" fill="hold">
                            <p:stCondLst>
                              <p:cond delay="0"/>
                            </p:stCondLst>
                            <p:childTnLst>
                              <p:par>
                                <p:cTn id="1026" nodeType="afterEffect" fill="hold" presetClass="entr" presetID="10">
                                  <p:stCondLst>
                                    <p:cond delay="0"/>
                                  </p:stCondLst>
                                  <p:childTnLst>
                                    <p:set>
                                      <p:cBhvr>
                                        <p:cTn id="1027" dur="1" fill="hold">
                                          <p:stCondLst>
                                            <p:cond delay="0"/>
                                          </p:stCondLst>
                                        </p:cTn>
                                        <p:tgtEl>
                                          <p:spTgt spid="687"/>
                                        </p:tgtEl>
                                        <p:attrNameLst>
                                          <p:attrName>style.visibility</p:attrName>
                                        </p:attrNameLst>
                                      </p:cBhvr>
                                      <p:to>
                                        <p:strVal val="visible"/>
                                      </p:to>
                                    </p:set>
                                    <p:animEffect filter="fade" transition="in">
                                      <p:cBhvr additive="repl">
                                        <p:cTn id="1028" dur="500"/>
                                        <p:tgtEl>
                                          <p:spTgt spid="687"/>
                                        </p:tgtEl>
                                      </p:cBhvr>
                                    </p:animEffect>
                                  </p:childTnLst>
                                </p:cTn>
                              </p:par>
                            </p:childTnLst>
                          </p:cTn>
                        </p:par>
                        <p:par>
                          <p:cTn id="1029" fill="hold">
                            <p:stCondLst>
                              <p:cond delay="500"/>
                            </p:stCondLst>
                            <p:childTnLst>
                              <p:par>
                                <p:cTn id="1030" nodeType="afterEffect" fill="hold" presetClass="entr" presetID="10">
                                  <p:stCondLst>
                                    <p:cond delay="0"/>
                                  </p:stCondLst>
                                  <p:childTnLst>
                                    <p:set>
                                      <p:cBhvr>
                                        <p:cTn id="1031" dur="1" fill="hold">
                                          <p:stCondLst>
                                            <p:cond delay="0"/>
                                          </p:stCondLst>
                                        </p:cTn>
                                        <p:tgtEl>
                                          <p:spTgt spid="-1"/>
                                        </p:tgtEl>
                                        <p:attrNameLst>
                                          <p:attrName>style.visibility</p:attrName>
                                        </p:attrNameLst>
                                      </p:cBhvr>
                                      <p:to>
                                        <p:strVal val="visible"/>
                                      </p:to>
                                    </p:set>
                                    <p:animEffect filter="fade" transition="in">
                                      <p:cBhvr additive="repl">
                                        <p:cTn id="1032" dur="500"/>
                                        <p:tgtEl>
                                          <p:spTgt spid="-1"/>
                                        </p:tgtEl>
                                      </p:cBhvr>
                                    </p:animEffect>
                                  </p:childTnLst>
                                </p:cTn>
                              </p:par>
                              <p:par>
                                <p:cTn id="1033" nodeType="withEffect" fill="hold" presetClass="entr" presetID="10">
                                  <p:stCondLst>
                                    <p:cond delay="0"/>
                                  </p:stCondLst>
                                  <p:childTnLst>
                                    <p:set>
                                      <p:cBhvr>
                                        <p:cTn id="1034" dur="1" fill="hold">
                                          <p:stCondLst>
                                            <p:cond delay="0"/>
                                          </p:stCondLst>
                                        </p:cTn>
                                        <p:tgtEl>
                                          <p:spTgt spid="692"/>
                                        </p:tgtEl>
                                        <p:attrNameLst>
                                          <p:attrName>style.visibility</p:attrName>
                                        </p:attrNameLst>
                                      </p:cBhvr>
                                      <p:to>
                                        <p:strVal val="visible"/>
                                      </p:to>
                                    </p:set>
                                    <p:animEffect filter="fade" transition="in">
                                      <p:cBhvr additive="repl">
                                        <p:cTn id="1035" dur="500"/>
                                        <p:tgtEl>
                                          <p:spTgt spid="692"/>
                                        </p:tgtEl>
                                      </p:cBhvr>
                                    </p:animEffect>
                                  </p:childTnLst>
                                </p:cTn>
                              </p:par>
                            </p:childTnLst>
                          </p:cTn>
                        </p:par>
                        <p:par>
                          <p:cTn id="1036" fill="hold">
                            <p:stCondLst>
                              <p:cond delay="1000"/>
                            </p:stCondLst>
                            <p:childTnLst>
                              <p:par>
                                <p:cTn id="1037" nodeType="afterEffect" fill="hold" presetClass="entr" presetID="10">
                                  <p:stCondLst>
                                    <p:cond delay="0"/>
                                  </p:stCondLst>
                                  <p:childTnLst>
                                    <p:set>
                                      <p:cBhvr>
                                        <p:cTn id="1038" dur="1" fill="hold">
                                          <p:stCondLst>
                                            <p:cond delay="0"/>
                                          </p:stCondLst>
                                        </p:cTn>
                                        <p:tgtEl>
                                          <p:spTgt spid="-1"/>
                                        </p:tgtEl>
                                        <p:attrNameLst>
                                          <p:attrName>style.visibility</p:attrName>
                                        </p:attrNameLst>
                                      </p:cBhvr>
                                      <p:to>
                                        <p:strVal val="visible"/>
                                      </p:to>
                                    </p:set>
                                    <p:animEffect filter="fade" transition="in">
                                      <p:cBhvr additive="repl">
                                        <p:cTn id="1039" dur="500"/>
                                        <p:tgtEl>
                                          <p:spTgt spid="-1"/>
                                        </p:tgtEl>
                                      </p:cBhvr>
                                    </p:animEffect>
                                  </p:childTnLst>
                                </p:cTn>
                              </p:par>
                              <p:par>
                                <p:cTn id="1040" nodeType="withEffect" fill="hold" presetClass="entr" presetID="10">
                                  <p:stCondLst>
                                    <p:cond delay="0"/>
                                  </p:stCondLst>
                                  <p:childTnLst>
                                    <p:set>
                                      <p:cBhvr>
                                        <p:cTn id="1041" dur="1" fill="hold">
                                          <p:stCondLst>
                                            <p:cond delay="0"/>
                                          </p:stCondLst>
                                        </p:cTn>
                                        <p:tgtEl>
                                          <p:spTgt spid="693"/>
                                        </p:tgtEl>
                                        <p:attrNameLst>
                                          <p:attrName>style.visibility</p:attrName>
                                        </p:attrNameLst>
                                      </p:cBhvr>
                                      <p:to>
                                        <p:strVal val="visible"/>
                                      </p:to>
                                    </p:set>
                                    <p:animEffect filter="fade" transition="in">
                                      <p:cBhvr additive="repl">
                                        <p:cTn id="1042" dur="500"/>
                                        <p:tgtEl>
                                          <p:spTgt spid="693"/>
                                        </p:tgtEl>
                                      </p:cBhvr>
                                    </p:animEffect>
                                  </p:childTnLst>
                                </p:cTn>
                              </p:par>
                            </p:childTnLst>
                          </p:cTn>
                        </p:par>
                        <p:par>
                          <p:cTn id="1043" fill="hold">
                            <p:stCondLst>
                              <p:cond delay="1500"/>
                            </p:stCondLst>
                            <p:childTnLst>
                              <p:par>
                                <p:cTn id="1044" nodeType="afterEffect" fill="hold" presetClass="entr" presetID="10">
                                  <p:stCondLst>
                                    <p:cond delay="0"/>
                                  </p:stCondLst>
                                  <p:childTnLst>
                                    <p:set>
                                      <p:cBhvr>
                                        <p:cTn id="1045" dur="1" fill="hold">
                                          <p:stCondLst>
                                            <p:cond delay="0"/>
                                          </p:stCondLst>
                                        </p:cTn>
                                        <p:tgtEl>
                                          <p:spTgt spid="-1"/>
                                        </p:tgtEl>
                                        <p:attrNameLst>
                                          <p:attrName>style.visibility</p:attrName>
                                        </p:attrNameLst>
                                      </p:cBhvr>
                                      <p:to>
                                        <p:strVal val="visible"/>
                                      </p:to>
                                    </p:set>
                                    <p:animEffect filter="fade" transition="in">
                                      <p:cBhvr additive="repl">
                                        <p:cTn id="1046" dur="500"/>
                                        <p:tgtEl>
                                          <p:spTgt spid="-1"/>
                                        </p:tgtEl>
                                      </p:cBhvr>
                                    </p:animEffect>
                                  </p:childTnLst>
                                </p:cTn>
                              </p:par>
                              <p:par>
                                <p:cTn id="1047" nodeType="withEffect" fill="hold" presetClass="entr" presetID="10">
                                  <p:stCondLst>
                                    <p:cond delay="0"/>
                                  </p:stCondLst>
                                  <p:childTnLst>
                                    <p:set>
                                      <p:cBhvr>
                                        <p:cTn id="1048" dur="1" fill="hold">
                                          <p:stCondLst>
                                            <p:cond delay="0"/>
                                          </p:stCondLst>
                                        </p:cTn>
                                        <p:tgtEl>
                                          <p:spTgt spid="691"/>
                                        </p:tgtEl>
                                        <p:attrNameLst>
                                          <p:attrName>style.visibility</p:attrName>
                                        </p:attrNameLst>
                                      </p:cBhvr>
                                      <p:to>
                                        <p:strVal val="visible"/>
                                      </p:to>
                                    </p:set>
                                    <p:animEffect filter="fade" transition="in">
                                      <p:cBhvr additive="repl">
                                        <p:cTn id="1049" dur="500"/>
                                        <p:tgtEl>
                                          <p:spTgt spid="69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L’histoire des </a:t>
            </a:r>
            <a:r>
              <a:rPr b="1" lang="en-US" sz="4400" spc="-1" strike="noStrike">
                <a:solidFill>
                  <a:srgbClr val="000000"/>
                </a:solidFill>
                <a:uFill>
                  <a:solidFill>
                    <a:srgbClr val="ffffff"/>
                  </a:solidFill>
                </a:uFill>
                <a:latin typeface="Calibri Light"/>
              </a:rPr>
              <a:t>Systèmes </a:t>
            </a:r>
            <a:r>
              <a:rPr b="1" lang="en-US" sz="4400" spc="-1" strike="noStrike">
                <a:solidFill>
                  <a:srgbClr val="000000"/>
                </a:solidFill>
                <a:uFill>
                  <a:solidFill>
                    <a:srgbClr val="ffffff"/>
                  </a:solidFill>
                </a:uFill>
                <a:latin typeface="Calibri Light"/>
              </a:rPr>
              <a:t>Decentralisé</a:t>
            </a:r>
            <a:endParaRPr b="0" lang="en-US" sz="1800" spc="-1" strike="noStrike">
              <a:solidFill>
                <a:srgbClr val="000000"/>
              </a:solidFill>
              <a:uFill>
                <a:solidFill>
                  <a:srgbClr val="ffffff"/>
                </a:solidFill>
              </a:uFill>
              <a:latin typeface="Calibri"/>
            </a:endParaRPr>
          </a:p>
        </p:txBody>
      </p:sp>
      <p:pic>
        <p:nvPicPr>
          <p:cNvPr id="122" name="Picture 4" descr=""/>
          <p:cNvPicPr/>
          <p:nvPr/>
        </p:nvPicPr>
        <p:blipFill>
          <a:blip r:embed="rId1"/>
          <a:stretch/>
        </p:blipFill>
        <p:spPr>
          <a:xfrm>
            <a:off x="8462520" y="1585800"/>
            <a:ext cx="2301120" cy="1390320"/>
          </a:xfrm>
          <a:prstGeom prst="rect">
            <a:avLst/>
          </a:prstGeom>
          <a:ln>
            <a:noFill/>
          </a:ln>
        </p:spPr>
      </p:pic>
      <p:pic>
        <p:nvPicPr>
          <p:cNvPr id="123" name="Picture 6" descr=""/>
          <p:cNvPicPr/>
          <p:nvPr/>
        </p:nvPicPr>
        <p:blipFill>
          <a:blip r:embed="rId2"/>
          <a:stretch/>
        </p:blipFill>
        <p:spPr>
          <a:xfrm>
            <a:off x="805320" y="3287880"/>
            <a:ext cx="3047760" cy="1639080"/>
          </a:xfrm>
          <a:prstGeom prst="rect">
            <a:avLst/>
          </a:prstGeom>
          <a:ln>
            <a:noFill/>
          </a:ln>
        </p:spPr>
      </p:pic>
      <p:pic>
        <p:nvPicPr>
          <p:cNvPr id="124" name="Picture 8" descr=""/>
          <p:cNvPicPr/>
          <p:nvPr/>
        </p:nvPicPr>
        <p:blipFill>
          <a:blip r:embed="rId3"/>
          <a:stretch/>
        </p:blipFill>
        <p:spPr>
          <a:xfrm>
            <a:off x="4552200" y="3287880"/>
            <a:ext cx="2143800" cy="1636560"/>
          </a:xfrm>
          <a:prstGeom prst="rect">
            <a:avLst/>
          </a:prstGeom>
          <a:ln>
            <a:noFill/>
          </a:ln>
        </p:spPr>
      </p:pic>
      <p:sp>
        <p:nvSpPr>
          <p:cNvPr id="125" name="CustomShape 2"/>
          <p:cNvSpPr/>
          <p:nvPr/>
        </p:nvSpPr>
        <p:spPr>
          <a:xfrm>
            <a:off x="7395120" y="3287880"/>
            <a:ext cx="3958200" cy="16365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126" name="Picture 10" descr=""/>
          <p:cNvPicPr/>
          <p:nvPr/>
        </p:nvPicPr>
        <p:blipFill>
          <a:blip r:embed="rId4"/>
          <a:stretch/>
        </p:blipFill>
        <p:spPr>
          <a:xfrm>
            <a:off x="7395120" y="3287880"/>
            <a:ext cx="3991320" cy="1636560"/>
          </a:xfrm>
          <a:prstGeom prst="rect">
            <a:avLst/>
          </a:prstGeom>
          <a:ln>
            <a:noFill/>
          </a:ln>
        </p:spPr>
      </p:pic>
      <p:pic>
        <p:nvPicPr>
          <p:cNvPr id="127" name="Picture 12" descr=""/>
          <p:cNvPicPr/>
          <p:nvPr/>
        </p:nvPicPr>
        <p:blipFill>
          <a:blip r:embed="rId5"/>
          <a:stretch/>
        </p:blipFill>
        <p:spPr>
          <a:xfrm>
            <a:off x="3510000" y="4669200"/>
            <a:ext cx="5172120" cy="2585880"/>
          </a:xfrm>
          <a:prstGeom prst="rect">
            <a:avLst/>
          </a:prstGeom>
          <a:ln>
            <a:noFill/>
          </a:ln>
        </p:spPr>
      </p:pic>
      <p:pic>
        <p:nvPicPr>
          <p:cNvPr id="128" name="Picture 2" descr=""/>
          <p:cNvPicPr/>
          <p:nvPr/>
        </p:nvPicPr>
        <p:blipFill>
          <a:blip r:embed="rId6"/>
          <a:srcRect l="0" t="57312" r="0" b="0"/>
          <a:stretch/>
        </p:blipFill>
        <p:spPr>
          <a:xfrm>
            <a:off x="2872440" y="2014200"/>
            <a:ext cx="4680720" cy="1165320"/>
          </a:xfrm>
          <a:prstGeom prst="rect">
            <a:avLst/>
          </a:prstGeom>
          <a:ln>
            <a:noFill/>
          </a:ln>
        </p:spPr>
      </p:pic>
      <p:pic>
        <p:nvPicPr>
          <p:cNvPr id="129" name="Picture 2" descr=""/>
          <p:cNvPicPr/>
          <p:nvPr/>
        </p:nvPicPr>
        <p:blipFill>
          <a:blip r:embed="rId7"/>
          <a:srcRect l="32952" t="13029" r="0" b="42445"/>
          <a:stretch/>
        </p:blipFill>
        <p:spPr>
          <a:xfrm>
            <a:off x="1348560" y="1828080"/>
            <a:ext cx="3138120" cy="1215360"/>
          </a:xfrm>
          <a:prstGeom prst="rect">
            <a:avLst/>
          </a:prstGeom>
          <a:ln>
            <a:noFill/>
          </a:ln>
        </p:spPr>
      </p:pic>
    </p:spTree>
  </p:cSld>
  <p:timing>
    <p:tnLst>
      <p:par>
        <p:cTn id="118" dur="indefinite" restart="never" nodeType="tmRoot">
          <p:childTnLst>
            <p:seq>
              <p:cTn id="119" dur="indefinite" nodeType="mainSeq">
                <p:childTnLst>
                  <p:par>
                    <p:cTn id="120" fill="hold">
                      <p:stCondLst>
                        <p:cond delay="0"/>
                      </p:stCondLst>
                      <p:childTnLst>
                        <p:par>
                          <p:cTn id="121" fill="hold">
                            <p:stCondLst>
                              <p:cond delay="0"/>
                            </p:stCondLst>
                            <p:childTnLst>
                              <p:par>
                                <p:cTn id="122" nodeType="afterEffect" fill="hold" presetClass="entr" presetID="10">
                                  <p:stCondLst>
                                    <p:cond delay="0"/>
                                  </p:stCondLst>
                                  <p:childTnLst>
                                    <p:set>
                                      <p:cBhvr>
                                        <p:cTn id="123" dur="1" fill="hold">
                                          <p:stCondLst>
                                            <p:cond delay="0"/>
                                          </p:stCondLst>
                                        </p:cTn>
                                        <p:tgtEl>
                                          <p:spTgt spid="121"/>
                                        </p:tgtEl>
                                        <p:attrNameLst>
                                          <p:attrName>style.visibility</p:attrName>
                                        </p:attrNameLst>
                                      </p:cBhvr>
                                      <p:to>
                                        <p:strVal val="visible"/>
                                      </p:to>
                                    </p:set>
                                    <p:animEffect filter="fade" transition="in">
                                      <p:cBhvr additive="repl">
                                        <p:cTn id="124" dur="500"/>
                                        <p:tgtEl>
                                          <p:spTgt spid="121"/>
                                        </p:tgtEl>
                                      </p:cBhvr>
                                    </p:animEffec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0">
                                  <p:stCondLst>
                                    <p:cond delay="0"/>
                                  </p:stCondLst>
                                  <p:childTnLst>
                                    <p:set>
                                      <p:cBhvr>
                                        <p:cTn id="128" dur="1" fill="hold">
                                          <p:stCondLst>
                                            <p:cond delay="0"/>
                                          </p:stCondLst>
                                        </p:cTn>
                                        <p:tgtEl>
                                          <p:spTgt spid="-1"/>
                                        </p:tgtEl>
                                        <p:attrNameLst>
                                          <p:attrName>style.visibility</p:attrName>
                                        </p:attrNameLst>
                                      </p:cBhvr>
                                      <p:to>
                                        <p:strVal val="visible"/>
                                      </p:to>
                                    </p:set>
                                    <p:animEffect filter="fade" transition="in">
                                      <p:cBhvr additive="repl">
                                        <p:cTn id="129" dur="500"/>
                                        <p:tgtEl>
                                          <p:spTgt spid="-1"/>
                                        </p:tgtEl>
                                      </p:cBhvr>
                                    </p:animEffec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0">
                                  <p:stCondLst>
                                    <p:cond delay="0"/>
                                  </p:stCondLst>
                                  <p:childTnLst>
                                    <p:set>
                                      <p:cBhvr>
                                        <p:cTn id="133" dur="1" fill="hold">
                                          <p:stCondLst>
                                            <p:cond delay="0"/>
                                          </p:stCondLst>
                                        </p:cTn>
                                        <p:tgtEl>
                                          <p:spTgt spid="122"/>
                                        </p:tgtEl>
                                        <p:attrNameLst>
                                          <p:attrName>style.visibility</p:attrName>
                                        </p:attrNameLst>
                                      </p:cBhvr>
                                      <p:to>
                                        <p:strVal val="visible"/>
                                      </p:to>
                                    </p:set>
                                    <p:animEffect filter="fade" transition="in">
                                      <p:cBhvr additive="repl">
                                        <p:cTn id="134" dur="500"/>
                                        <p:tgtEl>
                                          <p:spTgt spid="122"/>
                                        </p:tgtEl>
                                      </p:cBhvr>
                                    </p:animEffec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0">
                                  <p:stCondLst>
                                    <p:cond delay="0"/>
                                  </p:stCondLst>
                                  <p:childTnLst>
                                    <p:set>
                                      <p:cBhvr>
                                        <p:cTn id="138" dur="1" fill="hold">
                                          <p:stCondLst>
                                            <p:cond delay="0"/>
                                          </p:stCondLst>
                                        </p:cTn>
                                        <p:tgtEl>
                                          <p:spTgt spid="123"/>
                                        </p:tgtEl>
                                        <p:attrNameLst>
                                          <p:attrName>style.visibility</p:attrName>
                                        </p:attrNameLst>
                                      </p:cBhvr>
                                      <p:to>
                                        <p:strVal val="visible"/>
                                      </p:to>
                                    </p:set>
                                    <p:animEffect filter="fade" transition="in">
                                      <p:cBhvr additive="repl">
                                        <p:cTn id="139" dur="500"/>
                                        <p:tgtEl>
                                          <p:spTgt spid="123"/>
                                        </p:tgtEl>
                                      </p:cBhvr>
                                    </p:animEffec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0">
                                  <p:stCondLst>
                                    <p:cond delay="0"/>
                                  </p:stCondLst>
                                  <p:childTnLst>
                                    <p:set>
                                      <p:cBhvr>
                                        <p:cTn id="143" dur="1" fill="hold">
                                          <p:stCondLst>
                                            <p:cond delay="0"/>
                                          </p:stCondLst>
                                        </p:cTn>
                                        <p:tgtEl>
                                          <p:spTgt spid="124"/>
                                        </p:tgtEl>
                                        <p:attrNameLst>
                                          <p:attrName>style.visibility</p:attrName>
                                        </p:attrNameLst>
                                      </p:cBhvr>
                                      <p:to>
                                        <p:strVal val="visible"/>
                                      </p:to>
                                    </p:set>
                                    <p:animEffect filter="fade" transition="in">
                                      <p:cBhvr additive="repl">
                                        <p:cTn id="144" dur="500"/>
                                        <p:tgtEl>
                                          <p:spTgt spid="124"/>
                                        </p:tgtEl>
                                      </p:cBhvr>
                                    </p:animEffec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0">
                                  <p:stCondLst>
                                    <p:cond delay="0"/>
                                  </p:stCondLst>
                                  <p:childTnLst>
                                    <p:set>
                                      <p:cBhvr>
                                        <p:cTn id="148" dur="1" fill="hold">
                                          <p:stCondLst>
                                            <p:cond delay="0"/>
                                          </p:stCondLst>
                                        </p:cTn>
                                        <p:tgtEl>
                                          <p:spTgt spid="-1"/>
                                        </p:tgtEl>
                                        <p:attrNameLst>
                                          <p:attrName>style.visibility</p:attrName>
                                        </p:attrNameLst>
                                      </p:cBhvr>
                                      <p:to>
                                        <p:strVal val="visible"/>
                                      </p:to>
                                    </p:set>
                                    <p:animEffect filter="fade" transition="in">
                                      <p:cBhvr additive="repl">
                                        <p:cTn id="149" dur="500"/>
                                        <p:tgtEl>
                                          <p:spTgt spid="-1"/>
                                        </p:tgtEl>
                                      </p:cBhvr>
                                    </p:animEffec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0">
                                  <p:stCondLst>
                                    <p:cond delay="0"/>
                                  </p:stCondLst>
                                  <p:childTnLst>
                                    <p:set>
                                      <p:cBhvr>
                                        <p:cTn id="153" dur="1" fill="hold">
                                          <p:stCondLst>
                                            <p:cond delay="0"/>
                                          </p:stCondLst>
                                        </p:cTn>
                                        <p:tgtEl>
                                          <p:spTgt spid="127"/>
                                        </p:tgtEl>
                                        <p:attrNameLst>
                                          <p:attrName>style.visibility</p:attrName>
                                        </p:attrNameLst>
                                      </p:cBhvr>
                                      <p:to>
                                        <p:strVal val="visible"/>
                                      </p:to>
                                    </p:set>
                                    <p:animEffect filter="fade" transition="in">
                                      <p:cBhvr additive="repl">
                                        <p:cTn id="154" dur="500"/>
                                        <p:tgtEl>
                                          <p:spTgt spid="1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9208080" y="4180320"/>
            <a:ext cx="1214640" cy="445680"/>
          </a:xfrm>
          <a:prstGeom prst="rightArrow">
            <a:avLst>
              <a:gd name="adj1" fmla="val 50000"/>
              <a:gd name="adj2" fmla="val 50000"/>
            </a:avLst>
          </a:prstGeom>
          <a:gradFill>
            <a:gsLst>
              <a:gs pos="0">
                <a:schemeClr val="tx1">
                  <a:lumMod val="50000"/>
                  <a:lumOff val="50000"/>
                  <a:tint val="66000"/>
                  <a:satMod val="160000"/>
                </a:schemeClr>
              </a:gs>
              <a:gs pos="85000">
                <a:schemeClr val="tx1">
                  <a:lumMod val="50000"/>
                  <a:lumOff val="50000"/>
                  <a:tint val="44500"/>
                  <a:satMod val="160000"/>
                </a:schemeClr>
              </a:gs>
              <a:gs pos="100000">
                <a:schemeClr val="tx1">
                  <a:lumMod val="50000"/>
                  <a:lumOff val="50000"/>
                  <a:tint val="23500"/>
                  <a:satMod val="160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131" name="TextShape 2"/>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Qu’est-ce que Bitcoin?</a:t>
            </a:r>
            <a:endParaRPr b="0" lang="en-US" sz="1800" spc="-1" strike="noStrike">
              <a:solidFill>
                <a:srgbClr val="000000"/>
              </a:solidFill>
              <a:uFill>
                <a:solidFill>
                  <a:srgbClr val="ffffff"/>
                </a:solidFill>
              </a:uFill>
              <a:latin typeface="Calibri"/>
            </a:endParaRPr>
          </a:p>
        </p:txBody>
      </p:sp>
      <p:pic>
        <p:nvPicPr>
          <p:cNvPr id="132" name="Picture 12" descr=""/>
          <p:cNvPicPr/>
          <p:nvPr/>
        </p:nvPicPr>
        <p:blipFill>
          <a:blip r:embed="rId1"/>
          <a:stretch/>
        </p:blipFill>
        <p:spPr>
          <a:xfrm>
            <a:off x="3510000" y="873000"/>
            <a:ext cx="5172120" cy="2585880"/>
          </a:xfrm>
          <a:prstGeom prst="rect">
            <a:avLst/>
          </a:prstGeom>
          <a:ln>
            <a:noFill/>
          </a:ln>
        </p:spPr>
      </p:pic>
      <p:sp>
        <p:nvSpPr>
          <p:cNvPr id="133" name="CustomShape 3"/>
          <p:cNvSpPr/>
          <p:nvPr/>
        </p:nvSpPr>
        <p:spPr>
          <a:xfrm>
            <a:off x="3907440" y="418428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4" name="CustomShape 4"/>
          <p:cNvSpPr/>
          <p:nvPr/>
        </p:nvSpPr>
        <p:spPr>
          <a:xfrm>
            <a:off x="4967640" y="418032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5" name="CustomShape 5"/>
          <p:cNvSpPr/>
          <p:nvPr/>
        </p:nvSpPr>
        <p:spPr>
          <a:xfrm>
            <a:off x="2847240" y="418428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6" name="CustomShape 6"/>
          <p:cNvSpPr/>
          <p:nvPr/>
        </p:nvSpPr>
        <p:spPr>
          <a:xfrm>
            <a:off x="6027840" y="418032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7" name="CustomShape 7"/>
          <p:cNvSpPr/>
          <p:nvPr/>
        </p:nvSpPr>
        <p:spPr>
          <a:xfrm>
            <a:off x="7088040" y="418032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8" name="CustomShape 8"/>
          <p:cNvSpPr/>
          <p:nvPr/>
        </p:nvSpPr>
        <p:spPr>
          <a:xfrm>
            <a:off x="8147880" y="4180320"/>
            <a:ext cx="1214640" cy="445680"/>
          </a:xfrm>
          <a:prstGeom prst="rightArrow">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p:style>
      </p:sp>
      <p:sp>
        <p:nvSpPr>
          <p:cNvPr id="139" name="CustomShape 9"/>
          <p:cNvSpPr/>
          <p:nvPr/>
        </p:nvSpPr>
        <p:spPr>
          <a:xfrm>
            <a:off x="284724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0" name="CustomShape 10"/>
          <p:cNvSpPr/>
          <p:nvPr/>
        </p:nvSpPr>
        <p:spPr>
          <a:xfrm>
            <a:off x="3907440" y="3936600"/>
            <a:ext cx="940680" cy="940680"/>
          </a:xfrm>
          <a:prstGeom prst="rect">
            <a:avLst/>
          </a:prstGeom>
          <a:solidFill>
            <a:srgbClr val="f8483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rPr>
              <a:t>BLOCK</a:t>
            </a:r>
            <a:endParaRPr b="0" lang="en-US" sz="1800" spc="-1" strike="noStrike">
              <a:solidFill>
                <a:srgbClr val="000000"/>
              </a:solidFill>
              <a:uFill>
                <a:solidFill>
                  <a:srgbClr val="ffffff"/>
                </a:solidFill>
              </a:uFill>
              <a:latin typeface="Arial"/>
            </a:endParaRPr>
          </a:p>
        </p:txBody>
      </p:sp>
      <p:sp>
        <p:nvSpPr>
          <p:cNvPr id="141" name="CustomShape 11"/>
          <p:cNvSpPr/>
          <p:nvPr/>
        </p:nvSpPr>
        <p:spPr>
          <a:xfrm>
            <a:off x="496764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2" name="CustomShape 12"/>
          <p:cNvSpPr/>
          <p:nvPr/>
        </p:nvSpPr>
        <p:spPr>
          <a:xfrm>
            <a:off x="602784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3" name="CustomShape 13"/>
          <p:cNvSpPr/>
          <p:nvPr/>
        </p:nvSpPr>
        <p:spPr>
          <a:xfrm>
            <a:off x="708804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4" name="CustomShape 14"/>
          <p:cNvSpPr/>
          <p:nvPr/>
        </p:nvSpPr>
        <p:spPr>
          <a:xfrm>
            <a:off x="814788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5" name="CustomShape 15"/>
          <p:cNvSpPr/>
          <p:nvPr/>
        </p:nvSpPr>
        <p:spPr>
          <a:xfrm>
            <a:off x="9208080" y="3936600"/>
            <a:ext cx="940680" cy="940680"/>
          </a:xfrm>
          <a:prstGeom prst="rect">
            <a:avLst/>
          </a:prstGeom>
          <a:solidFill>
            <a:srgbClr val="1ea185"/>
          </a:solidFill>
          <a:ln>
            <a:noFill/>
          </a:ln>
        </p:spPr>
        <p:style>
          <a:lnRef idx="2">
            <a:schemeClr val="accent1">
              <a:shade val="50000"/>
            </a:schemeClr>
          </a:lnRef>
          <a:fillRef idx="1">
            <a:schemeClr val="accent1"/>
          </a:fillRef>
          <a:effectRef idx="0">
            <a:schemeClr val="accent1"/>
          </a:effectRef>
          <a:fontRef idx="minor"/>
        </p:style>
      </p:sp>
      <p:sp>
        <p:nvSpPr>
          <p:cNvPr id="146" name="Line 16"/>
          <p:cNvSpPr/>
          <p:nvPr/>
        </p:nvSpPr>
        <p:spPr>
          <a:xfrm>
            <a:off x="2042640" y="3702240"/>
            <a:ext cx="7635960" cy="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147" name="Line 17"/>
          <p:cNvSpPr/>
          <p:nvPr/>
        </p:nvSpPr>
        <p:spPr>
          <a:xfrm flipV="1">
            <a:off x="8614080" y="370224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148" name="Line 18"/>
          <p:cNvSpPr/>
          <p:nvPr/>
        </p:nvSpPr>
        <p:spPr>
          <a:xfrm flipV="1">
            <a:off x="5455440" y="370224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149" name="Line 19"/>
          <p:cNvSpPr/>
          <p:nvPr/>
        </p:nvSpPr>
        <p:spPr>
          <a:xfrm flipV="1">
            <a:off x="3331800" y="3702240"/>
            <a:ext cx="360" cy="234360"/>
          </a:xfrm>
          <a:prstGeom prst="line">
            <a:avLst/>
          </a:prstGeom>
          <a:ln w="19080">
            <a:solidFill>
              <a:schemeClr val="tx1">
                <a:lumMod val="50000"/>
                <a:lumOff val="50000"/>
              </a:schemeClr>
            </a:solidFill>
            <a:custDash>
              <a:ds d="100000" sp="100000"/>
            </a:custDash>
          </a:ln>
        </p:spPr>
        <p:style>
          <a:lnRef idx="1">
            <a:schemeClr val="accent1"/>
          </a:lnRef>
          <a:fillRef idx="0">
            <a:schemeClr val="accent1"/>
          </a:fillRef>
          <a:effectRef idx="0">
            <a:schemeClr val="accent1"/>
          </a:effectRef>
          <a:fontRef idx="minor"/>
        </p:style>
      </p:sp>
      <p:sp>
        <p:nvSpPr>
          <p:cNvPr id="150" name="CustomShape 20"/>
          <p:cNvSpPr/>
          <p:nvPr/>
        </p:nvSpPr>
        <p:spPr>
          <a:xfrm>
            <a:off x="8908560" y="3385080"/>
            <a:ext cx="15681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Plus nouveu</a:t>
            </a:r>
            <a:endParaRPr b="0" lang="en-US" sz="1800" spc="-1" strike="noStrike">
              <a:solidFill>
                <a:srgbClr val="000000"/>
              </a:solidFill>
              <a:uFill>
                <a:solidFill>
                  <a:srgbClr val="ffffff"/>
                </a:solidFill>
              </a:uFill>
              <a:latin typeface="Arial"/>
            </a:endParaRPr>
          </a:p>
        </p:txBody>
      </p:sp>
      <p:sp>
        <p:nvSpPr>
          <p:cNvPr id="151" name="CustomShape 21"/>
          <p:cNvSpPr/>
          <p:nvPr/>
        </p:nvSpPr>
        <p:spPr>
          <a:xfrm>
            <a:off x="2419200" y="3385080"/>
            <a:ext cx="13377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uFill>
                  <a:solidFill>
                    <a:srgbClr val="ffffff"/>
                  </a:solidFill>
                </a:uFill>
                <a:latin typeface="Calibri"/>
              </a:rPr>
              <a:t>Plus vieux</a:t>
            </a:r>
            <a:endParaRPr b="0" lang="en-US" sz="1800" spc="-1" strike="noStrike">
              <a:solidFill>
                <a:srgbClr val="000000"/>
              </a:solidFill>
              <a:uFill>
                <a:solidFill>
                  <a:srgbClr val="ffffff"/>
                </a:solidFill>
              </a:uFill>
              <a:latin typeface="Arial"/>
            </a:endParaRPr>
          </a:p>
        </p:txBody>
      </p:sp>
      <p:pic>
        <p:nvPicPr>
          <p:cNvPr id="152" name="Picture 4" descr=""/>
          <p:cNvPicPr/>
          <p:nvPr/>
        </p:nvPicPr>
        <p:blipFill>
          <a:blip r:embed="rId2"/>
          <a:stretch/>
        </p:blipFill>
        <p:spPr>
          <a:xfrm>
            <a:off x="407520" y="340920"/>
            <a:ext cx="1097640" cy="988920"/>
          </a:xfrm>
          <a:prstGeom prst="rect">
            <a:avLst/>
          </a:prstGeom>
          <a:ln>
            <a:noFill/>
          </a:ln>
        </p:spPr>
      </p:pic>
      <p:sp>
        <p:nvSpPr>
          <p:cNvPr id="153" name="CustomShape 22"/>
          <p:cNvSpPr/>
          <p:nvPr/>
        </p:nvSpPr>
        <p:spPr>
          <a:xfrm>
            <a:off x="390240" y="1420200"/>
            <a:ext cx="1132200" cy="242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000" spc="-1" strike="noStrike">
                <a:solidFill>
                  <a:srgbClr val="000000"/>
                </a:solidFill>
                <a:uFill>
                  <a:solidFill>
                    <a:srgbClr val="ffffff"/>
                  </a:solidFill>
                </a:uFill>
                <a:latin typeface="Calibri"/>
              </a:rPr>
              <a:t>DECENTRALISÉ</a:t>
            </a:r>
            <a:endParaRPr b="0" lang="en-US" sz="1800" spc="-1" strike="noStrike">
              <a:solidFill>
                <a:srgbClr val="000000"/>
              </a:solidFill>
              <a:uFill>
                <a:solidFill>
                  <a:srgbClr val="ffffff"/>
                </a:solidFill>
              </a:uFill>
              <a:latin typeface="Arial"/>
            </a:endParaRPr>
          </a:p>
        </p:txBody>
      </p:sp>
      <p:sp>
        <p:nvSpPr>
          <p:cNvPr id="154" name="CustomShape 23"/>
          <p:cNvSpPr/>
          <p:nvPr/>
        </p:nvSpPr>
        <p:spPr>
          <a:xfrm>
            <a:off x="2273760" y="5264280"/>
            <a:ext cx="5448240" cy="1187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rPr>
              <a:t>Tx ID: wgis85cissajr5da7wz3fcnqnhift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Expéditeur: w3fn5ujfm3d3r975qjd35jrwd4k5q</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Receptuer: nftic5k8sf4j598wf357jw38956659</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rPr>
              <a:t>Montant: 10 BTC</a:t>
            </a:r>
            <a:endParaRPr b="0" lang="en-US" sz="1800" spc="-1" strike="noStrike">
              <a:solidFill>
                <a:srgbClr val="000000"/>
              </a:solidFill>
              <a:uFill>
                <a:solidFill>
                  <a:srgbClr val="ffffff"/>
                </a:solidFill>
              </a:uFill>
              <a:latin typeface="Arial"/>
            </a:endParaRPr>
          </a:p>
        </p:txBody>
      </p:sp>
    </p:spTree>
  </p:cSld>
  <p:timing>
    <p:tnLst>
      <p:par>
        <p:cTn id="155" dur="indefinite" restart="never" nodeType="tmRoot">
          <p:childTnLst>
            <p:seq>
              <p:cTn id="156" dur="indefinite" nodeType="mainSeq">
                <p:childTnLst>
                  <p:par>
                    <p:cTn id="157" fill="hold">
                      <p:stCondLst>
                        <p:cond delay="0"/>
                      </p:stCondLst>
                      <p:childTnLst>
                        <p:par>
                          <p:cTn id="158" fill="hold">
                            <p:stCondLst>
                              <p:cond delay="0"/>
                            </p:stCondLst>
                            <p:childTnLst>
                              <p:par>
                                <p:cTn id="159" nodeType="afterEffect" fill="hold" presetClass="entr" presetID="10">
                                  <p:stCondLst>
                                    <p:cond delay="0"/>
                                  </p:stCondLst>
                                  <p:childTnLst>
                                    <p:set>
                                      <p:cBhvr>
                                        <p:cTn id="160" dur="1" fill="hold">
                                          <p:stCondLst>
                                            <p:cond delay="0"/>
                                          </p:stCondLst>
                                        </p:cTn>
                                        <p:tgtEl>
                                          <p:spTgt spid="131"/>
                                        </p:tgtEl>
                                        <p:attrNameLst>
                                          <p:attrName>style.visibility</p:attrName>
                                        </p:attrNameLst>
                                      </p:cBhvr>
                                      <p:to>
                                        <p:strVal val="visible"/>
                                      </p:to>
                                    </p:set>
                                    <p:animEffect filter="fade" transition="in">
                                      <p:cBhvr additive="repl">
                                        <p:cTn id="161" dur="500"/>
                                        <p:tgtEl>
                                          <p:spTgt spid="1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Picture 2" descr=""/>
          <p:cNvPicPr/>
          <p:nvPr/>
        </p:nvPicPr>
        <p:blipFill>
          <a:blip r:embed="rId1"/>
          <a:srcRect l="0" t="0" r="12916" b="0"/>
          <a:stretch/>
        </p:blipFill>
        <p:spPr>
          <a:xfrm>
            <a:off x="0" y="0"/>
            <a:ext cx="12191760" cy="6857640"/>
          </a:xfrm>
          <a:prstGeom prst="rect">
            <a:avLst/>
          </a:prstGeom>
          <a:ln>
            <a:noFill/>
          </a:ln>
        </p:spPr>
      </p:pic>
      <p:sp>
        <p:nvSpPr>
          <p:cNvPr id="156" name="CustomShape 1"/>
          <p:cNvSpPr/>
          <p:nvPr/>
        </p:nvSpPr>
        <p:spPr>
          <a:xfrm>
            <a:off x="2801520" y="248040"/>
            <a:ext cx="6588360" cy="1559160"/>
          </a:xfrm>
          <a:prstGeom prst="ellipse">
            <a:avLst/>
          </a:prstGeom>
          <a:gradFill>
            <a:gsLst>
              <a:gs pos="0">
                <a:schemeClr val="tx1"/>
              </a:gs>
              <a:gs pos="100000">
                <a:srgbClr val="183457">
                  <a:alpha val="6000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57" name="TextShape 2"/>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ffffff"/>
                </a:solidFill>
                <a:uFill>
                  <a:solidFill>
                    <a:srgbClr val="ffffff"/>
                  </a:solidFill>
                </a:uFill>
                <a:latin typeface="Calibri Light"/>
              </a:rPr>
              <a:t>Le Bitcoin N’est PAS Privé!</a:t>
            </a:r>
            <a:endParaRPr b="0" lang="en-US" sz="1800" spc="-1" strike="noStrike">
              <a:solidFill>
                <a:srgbClr val="000000"/>
              </a:solidFill>
              <a:uFill>
                <a:solidFill>
                  <a:srgbClr val="ffffff"/>
                </a:solidFill>
              </a:uFill>
              <a:latin typeface="Calibri"/>
            </a:endParaRPr>
          </a:p>
        </p:txBody>
      </p:sp>
      <p:sp>
        <p:nvSpPr>
          <p:cNvPr id="158" name="CustomShape 3"/>
          <p:cNvSpPr/>
          <p:nvPr/>
        </p:nvSpPr>
        <p:spPr>
          <a:xfrm>
            <a:off x="11493720" y="5560920"/>
            <a:ext cx="697680" cy="999000"/>
          </a:xfrm>
          <a:prstGeom prst="rect">
            <a:avLst/>
          </a:prstGeom>
          <a:solidFill>
            <a:srgbClr val="183457"/>
          </a:solidFill>
          <a:ln>
            <a:noFill/>
          </a:ln>
        </p:spPr>
        <p:style>
          <a:lnRef idx="2">
            <a:schemeClr val="accent1">
              <a:shade val="50000"/>
            </a:schemeClr>
          </a:lnRef>
          <a:fillRef idx="1">
            <a:schemeClr val="accent1"/>
          </a:fillRef>
          <a:effectRef idx="0">
            <a:schemeClr val="accent1"/>
          </a:effectRef>
          <a:fontRef idx="minor"/>
        </p:style>
      </p:sp>
      <p:pic>
        <p:nvPicPr>
          <p:cNvPr id="159" name="Picture 5" descr=""/>
          <p:cNvPicPr/>
          <p:nvPr/>
        </p:nvPicPr>
        <p:blipFill>
          <a:blip r:embed="rId2"/>
          <a:srcRect l="89302" t="1955" r="842" b="79110"/>
          <a:stretch/>
        </p:blipFill>
        <p:spPr>
          <a:xfrm>
            <a:off x="106200" y="5727240"/>
            <a:ext cx="1200960" cy="1130400"/>
          </a:xfrm>
          <a:prstGeom prst="rect">
            <a:avLst/>
          </a:prstGeom>
          <a:ln>
            <a:noFill/>
          </a:ln>
        </p:spPr>
      </p:pic>
    </p:spTree>
  </p:cSld>
  <p:timing>
    <p:tnLst>
      <p:par>
        <p:cTn id="162" dur="indefinite" restart="never" nodeType="tmRoot">
          <p:childTnLst>
            <p:seq>
              <p:cTn id="163" dur="indefinite" nodeType="mainSeq">
                <p:childTnLst>
                  <p:par>
                    <p:cTn id="164" fill="hold">
                      <p:stCondLst>
                        <p:cond delay="0"/>
                      </p:stCondLst>
                      <p:childTnLst>
                        <p:par>
                          <p:cTn id="165" fill="hold">
                            <p:stCondLst>
                              <p:cond delay="0"/>
                            </p:stCondLst>
                            <p:childTnLst>
                              <p:par>
                                <p:cTn id="166" nodeType="afterEffect" fill="hold" presetClass="entr" presetID="10">
                                  <p:stCondLst>
                                    <p:cond delay="0"/>
                                  </p:stCondLst>
                                  <p:childTnLst>
                                    <p:set>
                                      <p:cBhvr>
                                        <p:cTn id="167" dur="1" fill="hold">
                                          <p:stCondLst>
                                            <p:cond delay="0"/>
                                          </p:stCondLst>
                                        </p:cTn>
                                        <p:tgtEl>
                                          <p:spTgt spid="157"/>
                                        </p:tgtEl>
                                        <p:attrNameLst>
                                          <p:attrName>style.visibility</p:attrName>
                                        </p:attrNameLst>
                                      </p:cBhvr>
                                      <p:to>
                                        <p:strVal val="visible"/>
                                      </p:to>
                                    </p:set>
                                    <p:animEffect filter="fade" transition="in">
                                      <p:cBhvr additive="repl">
                                        <p:cTn id="168" dur="500"/>
                                        <p:tgtEl>
                                          <p:spTgt spid="15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Picture 6" descr=""/>
          <p:cNvPicPr/>
          <p:nvPr/>
        </p:nvPicPr>
        <p:blipFill>
          <a:blip r:embed="rId1"/>
          <a:srcRect l="0" t="0" r="47340" b="0"/>
          <a:stretch/>
        </p:blipFill>
        <p:spPr>
          <a:xfrm>
            <a:off x="8760960" y="2565720"/>
            <a:ext cx="359280" cy="682200"/>
          </a:xfrm>
          <a:prstGeom prst="rect">
            <a:avLst/>
          </a:prstGeom>
          <a:ln>
            <a:noFill/>
          </a:ln>
        </p:spPr>
      </p:pic>
      <p:pic>
        <p:nvPicPr>
          <p:cNvPr id="161" name="Picture 6" descr=""/>
          <p:cNvPicPr/>
          <p:nvPr/>
        </p:nvPicPr>
        <p:blipFill>
          <a:blip r:embed="rId2"/>
          <a:srcRect l="52394" t="0" r="0" b="0"/>
          <a:stretch/>
        </p:blipFill>
        <p:spPr>
          <a:xfrm>
            <a:off x="9118800" y="2562840"/>
            <a:ext cx="324360" cy="682200"/>
          </a:xfrm>
          <a:prstGeom prst="rect">
            <a:avLst/>
          </a:prstGeom>
          <a:ln>
            <a:noFill/>
          </a:ln>
        </p:spPr>
      </p:pic>
      <p:pic>
        <p:nvPicPr>
          <p:cNvPr id="162" name="Picture 6" descr=""/>
          <p:cNvPicPr/>
          <p:nvPr/>
        </p:nvPicPr>
        <p:blipFill>
          <a:blip r:embed="rId3"/>
          <a:srcRect l="0" t="50709" r="47606" b="0"/>
          <a:stretch/>
        </p:blipFill>
        <p:spPr>
          <a:xfrm>
            <a:off x="8760960" y="2910240"/>
            <a:ext cx="357480" cy="336240"/>
          </a:xfrm>
          <a:prstGeom prst="rect">
            <a:avLst/>
          </a:prstGeom>
          <a:ln>
            <a:noFill/>
          </a:ln>
        </p:spPr>
      </p:pic>
      <p:pic>
        <p:nvPicPr>
          <p:cNvPr id="163" name="Picture 6" descr=""/>
          <p:cNvPicPr/>
          <p:nvPr/>
        </p:nvPicPr>
        <p:blipFill>
          <a:blip r:embed="rId4"/>
          <a:srcRect l="52305" t="49645" r="0" b="0"/>
          <a:stretch/>
        </p:blipFill>
        <p:spPr>
          <a:xfrm>
            <a:off x="9118800" y="2904480"/>
            <a:ext cx="325440" cy="343080"/>
          </a:xfrm>
          <a:prstGeom prst="rect">
            <a:avLst/>
          </a:prstGeom>
          <a:ln>
            <a:noFill/>
          </a:ln>
        </p:spPr>
      </p:pic>
      <p:pic>
        <p:nvPicPr>
          <p:cNvPr id="164" name="Picture 6" descr=""/>
          <p:cNvPicPr/>
          <p:nvPr/>
        </p:nvPicPr>
        <p:blipFill>
          <a:blip r:embed="rId5"/>
          <a:srcRect l="0" t="0" r="47340" b="0"/>
          <a:stretch/>
        </p:blipFill>
        <p:spPr>
          <a:xfrm>
            <a:off x="8758800" y="3504960"/>
            <a:ext cx="359280" cy="682200"/>
          </a:xfrm>
          <a:prstGeom prst="rect">
            <a:avLst/>
          </a:prstGeom>
          <a:ln>
            <a:noFill/>
          </a:ln>
        </p:spPr>
      </p:pic>
      <p:pic>
        <p:nvPicPr>
          <p:cNvPr id="165" name="Picture 6" descr=""/>
          <p:cNvPicPr/>
          <p:nvPr/>
        </p:nvPicPr>
        <p:blipFill>
          <a:blip r:embed="rId6"/>
          <a:srcRect l="52394" t="0" r="0" b="0"/>
          <a:stretch/>
        </p:blipFill>
        <p:spPr>
          <a:xfrm>
            <a:off x="9116640" y="3502080"/>
            <a:ext cx="324360" cy="682200"/>
          </a:xfrm>
          <a:prstGeom prst="rect">
            <a:avLst/>
          </a:prstGeom>
          <a:ln>
            <a:noFill/>
          </a:ln>
        </p:spPr>
      </p:pic>
      <p:pic>
        <p:nvPicPr>
          <p:cNvPr id="166" name="Picture 6" descr=""/>
          <p:cNvPicPr/>
          <p:nvPr/>
        </p:nvPicPr>
        <p:blipFill>
          <a:blip r:embed="rId7"/>
          <a:srcRect l="0" t="50709" r="47606" b="0"/>
          <a:stretch/>
        </p:blipFill>
        <p:spPr>
          <a:xfrm>
            <a:off x="8758800" y="3849480"/>
            <a:ext cx="357480" cy="336240"/>
          </a:xfrm>
          <a:prstGeom prst="rect">
            <a:avLst/>
          </a:prstGeom>
          <a:ln>
            <a:noFill/>
          </a:ln>
        </p:spPr>
      </p:pic>
      <p:pic>
        <p:nvPicPr>
          <p:cNvPr id="167" name="Picture 6" descr=""/>
          <p:cNvPicPr/>
          <p:nvPr/>
        </p:nvPicPr>
        <p:blipFill>
          <a:blip r:embed="rId8"/>
          <a:srcRect l="52305" t="49645" r="0" b="0"/>
          <a:stretch/>
        </p:blipFill>
        <p:spPr>
          <a:xfrm>
            <a:off x="9116640" y="3843720"/>
            <a:ext cx="325440" cy="343080"/>
          </a:xfrm>
          <a:prstGeom prst="rect">
            <a:avLst/>
          </a:prstGeom>
          <a:ln>
            <a:noFill/>
          </a:ln>
        </p:spPr>
      </p:pic>
      <p:pic>
        <p:nvPicPr>
          <p:cNvPr id="168" name="Picture 6" descr=""/>
          <p:cNvPicPr/>
          <p:nvPr/>
        </p:nvPicPr>
        <p:blipFill>
          <a:blip r:embed="rId9"/>
          <a:srcRect l="0" t="0" r="47340" b="0"/>
          <a:stretch/>
        </p:blipFill>
        <p:spPr>
          <a:xfrm>
            <a:off x="8070480" y="4274640"/>
            <a:ext cx="359280" cy="682200"/>
          </a:xfrm>
          <a:prstGeom prst="rect">
            <a:avLst/>
          </a:prstGeom>
          <a:ln>
            <a:noFill/>
          </a:ln>
        </p:spPr>
      </p:pic>
      <p:pic>
        <p:nvPicPr>
          <p:cNvPr id="169" name="Picture 6" descr=""/>
          <p:cNvPicPr/>
          <p:nvPr/>
        </p:nvPicPr>
        <p:blipFill>
          <a:blip r:embed="rId10"/>
          <a:srcRect l="52394" t="0" r="0" b="0"/>
          <a:stretch/>
        </p:blipFill>
        <p:spPr>
          <a:xfrm>
            <a:off x="8428320" y="4271760"/>
            <a:ext cx="324360" cy="682200"/>
          </a:xfrm>
          <a:prstGeom prst="rect">
            <a:avLst/>
          </a:prstGeom>
          <a:ln>
            <a:noFill/>
          </a:ln>
        </p:spPr>
      </p:pic>
      <p:pic>
        <p:nvPicPr>
          <p:cNvPr id="170" name="Picture 6" descr=""/>
          <p:cNvPicPr/>
          <p:nvPr/>
        </p:nvPicPr>
        <p:blipFill>
          <a:blip r:embed="rId11"/>
          <a:srcRect l="0" t="50709" r="47606" b="0"/>
          <a:stretch/>
        </p:blipFill>
        <p:spPr>
          <a:xfrm>
            <a:off x="8070480" y="4619160"/>
            <a:ext cx="357480" cy="336240"/>
          </a:xfrm>
          <a:prstGeom prst="rect">
            <a:avLst/>
          </a:prstGeom>
          <a:ln>
            <a:noFill/>
          </a:ln>
        </p:spPr>
      </p:pic>
      <p:pic>
        <p:nvPicPr>
          <p:cNvPr id="171" name="Picture 6" descr=""/>
          <p:cNvPicPr/>
          <p:nvPr/>
        </p:nvPicPr>
        <p:blipFill>
          <a:blip r:embed="rId12"/>
          <a:srcRect l="52305" t="49645" r="0" b="0"/>
          <a:stretch/>
        </p:blipFill>
        <p:spPr>
          <a:xfrm>
            <a:off x="8428320" y="4613400"/>
            <a:ext cx="325440" cy="343080"/>
          </a:xfrm>
          <a:prstGeom prst="rect">
            <a:avLst/>
          </a:prstGeom>
          <a:ln>
            <a:noFill/>
          </a:ln>
        </p:spPr>
      </p:pic>
      <p:sp>
        <p:nvSpPr>
          <p:cNvPr id="172" name="Line 1"/>
          <p:cNvSpPr/>
          <p:nvPr/>
        </p:nvSpPr>
        <p:spPr>
          <a:xfrm>
            <a:off x="1788480" y="3364200"/>
            <a:ext cx="861480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173" name="CustomShape 2"/>
          <p:cNvSpPr/>
          <p:nvPr/>
        </p:nvSpPr>
        <p:spPr>
          <a:xfrm>
            <a:off x="3542760" y="4721760"/>
            <a:ext cx="5138280" cy="2662560"/>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74" name="TextShape 3"/>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Les gens ont commencé à ajouter des outils au Bitcoin</a:t>
            </a:r>
            <a:endParaRPr b="0" lang="en-US" sz="1800" spc="-1" strike="noStrike">
              <a:solidFill>
                <a:srgbClr val="000000"/>
              </a:solidFill>
              <a:uFill>
                <a:solidFill>
                  <a:srgbClr val="ffffff"/>
                </a:solidFill>
              </a:uFill>
              <a:latin typeface="Calibri"/>
            </a:endParaRPr>
          </a:p>
        </p:txBody>
      </p:sp>
      <p:sp>
        <p:nvSpPr>
          <p:cNvPr id="175" name="CustomShape 4"/>
          <p:cNvSpPr/>
          <p:nvPr/>
        </p:nvSpPr>
        <p:spPr>
          <a:xfrm rot="10800000">
            <a:off x="7622280" y="6112080"/>
            <a:ext cx="3052440" cy="1154520"/>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176" name="CustomShape 5"/>
          <p:cNvSpPr/>
          <p:nvPr/>
        </p:nvSpPr>
        <p:spPr>
          <a:xfrm>
            <a:off x="5743080" y="5127120"/>
            <a:ext cx="705600" cy="705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77" name="CustomShape 6"/>
          <p:cNvSpPr/>
          <p:nvPr/>
        </p:nvSpPr>
        <p:spPr>
          <a:xfrm rot="2208600">
            <a:off x="5823360" y="5432040"/>
            <a:ext cx="545040" cy="9576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CustomShape 7"/>
          <p:cNvSpPr/>
          <p:nvPr/>
        </p:nvSpPr>
        <p:spPr>
          <a:xfrm>
            <a:off x="5638680" y="2057760"/>
            <a:ext cx="9140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179" name="Picture 6" descr=""/>
          <p:cNvPicPr/>
          <p:nvPr/>
        </p:nvPicPr>
        <p:blipFill>
          <a:blip r:embed="rId13"/>
          <a:stretch/>
        </p:blipFill>
        <p:spPr>
          <a:xfrm>
            <a:off x="3527640" y="1780920"/>
            <a:ext cx="682200" cy="682200"/>
          </a:xfrm>
          <a:prstGeom prst="rect">
            <a:avLst/>
          </a:prstGeom>
          <a:ln>
            <a:noFill/>
          </a:ln>
        </p:spPr>
      </p:pic>
      <p:pic>
        <p:nvPicPr>
          <p:cNvPr id="180" name="Picture 6" descr=""/>
          <p:cNvPicPr/>
          <p:nvPr/>
        </p:nvPicPr>
        <p:blipFill>
          <a:blip r:embed="rId14"/>
          <a:stretch/>
        </p:blipFill>
        <p:spPr>
          <a:xfrm>
            <a:off x="2756160" y="2564280"/>
            <a:ext cx="682200" cy="682200"/>
          </a:xfrm>
          <a:prstGeom prst="rect">
            <a:avLst/>
          </a:prstGeom>
          <a:ln>
            <a:noFill/>
          </a:ln>
        </p:spPr>
      </p:pic>
      <p:pic>
        <p:nvPicPr>
          <p:cNvPr id="181" name="Picture 6" descr=""/>
          <p:cNvPicPr/>
          <p:nvPr/>
        </p:nvPicPr>
        <p:blipFill>
          <a:blip r:embed="rId15"/>
          <a:stretch/>
        </p:blipFill>
        <p:spPr>
          <a:xfrm>
            <a:off x="2756160" y="3503520"/>
            <a:ext cx="682200" cy="682200"/>
          </a:xfrm>
          <a:prstGeom prst="rect">
            <a:avLst/>
          </a:prstGeom>
          <a:ln>
            <a:noFill/>
          </a:ln>
        </p:spPr>
      </p:pic>
      <p:pic>
        <p:nvPicPr>
          <p:cNvPr id="182" name="Picture 6" descr=""/>
          <p:cNvPicPr/>
          <p:nvPr/>
        </p:nvPicPr>
        <p:blipFill>
          <a:blip r:embed="rId16"/>
          <a:stretch/>
        </p:blipFill>
        <p:spPr>
          <a:xfrm>
            <a:off x="3527640" y="4274280"/>
            <a:ext cx="682200" cy="682200"/>
          </a:xfrm>
          <a:prstGeom prst="rect">
            <a:avLst/>
          </a:prstGeom>
          <a:ln>
            <a:noFill/>
          </a:ln>
        </p:spPr>
      </p:pic>
      <p:sp>
        <p:nvSpPr>
          <p:cNvPr id="183" name="CustomShape 8"/>
          <p:cNvSpPr/>
          <p:nvPr/>
        </p:nvSpPr>
        <p:spPr>
          <a:xfrm>
            <a:off x="4569480" y="612792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184" name="CustomShape 9"/>
          <p:cNvSpPr/>
          <p:nvPr/>
        </p:nvSpPr>
        <p:spPr>
          <a:xfrm>
            <a:off x="4655520" y="622404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185" name="CustomShape 10"/>
          <p:cNvSpPr/>
          <p:nvPr/>
        </p:nvSpPr>
        <p:spPr>
          <a:xfrm>
            <a:off x="4569480" y="650304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186" name="CustomShape 11"/>
          <p:cNvSpPr/>
          <p:nvPr/>
        </p:nvSpPr>
        <p:spPr>
          <a:xfrm>
            <a:off x="4655520" y="659916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187" name="CustomShape 12"/>
          <p:cNvSpPr/>
          <p:nvPr/>
        </p:nvSpPr>
        <p:spPr>
          <a:xfrm>
            <a:off x="5123160" y="624528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188" name="CustomShape 13"/>
          <p:cNvSpPr/>
          <p:nvPr/>
        </p:nvSpPr>
        <p:spPr>
          <a:xfrm>
            <a:off x="5123160" y="661572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189" name="Line 14"/>
          <p:cNvSpPr/>
          <p:nvPr/>
        </p:nvSpPr>
        <p:spPr>
          <a:xfrm>
            <a:off x="1804680" y="422604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190" name="Line 15"/>
          <p:cNvSpPr/>
          <p:nvPr/>
        </p:nvSpPr>
        <p:spPr>
          <a:xfrm>
            <a:off x="1804680" y="253116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191" name="CustomShape 16"/>
          <p:cNvSpPr/>
          <p:nvPr/>
        </p:nvSpPr>
        <p:spPr>
          <a:xfrm>
            <a:off x="5237640" y="2149560"/>
            <a:ext cx="1716120" cy="280692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192" name="CustomShape 17"/>
          <p:cNvSpPr/>
          <p:nvPr/>
        </p:nvSpPr>
        <p:spPr>
          <a:xfrm rot="1761000">
            <a:off x="4239720" y="2512080"/>
            <a:ext cx="91404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3" name="CustomShape 18"/>
          <p:cNvSpPr/>
          <p:nvPr/>
        </p:nvSpPr>
        <p:spPr>
          <a:xfrm rot="19869600">
            <a:off x="4238280" y="4152960"/>
            <a:ext cx="91404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4" name="CustomShape 19"/>
          <p:cNvSpPr/>
          <p:nvPr/>
        </p:nvSpPr>
        <p:spPr>
          <a:xfrm rot="495000">
            <a:off x="3523680" y="3000600"/>
            <a:ext cx="155412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5" name="CustomShape 20"/>
          <p:cNvSpPr/>
          <p:nvPr/>
        </p:nvSpPr>
        <p:spPr>
          <a:xfrm rot="21141000">
            <a:off x="3512160" y="3584160"/>
            <a:ext cx="155412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6" name="CustomShape 21"/>
          <p:cNvSpPr/>
          <p:nvPr/>
        </p:nvSpPr>
        <p:spPr>
          <a:xfrm flipH="1" rot="9271200">
            <a:off x="7122240" y="2516400"/>
            <a:ext cx="91404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7" name="CustomShape 22"/>
          <p:cNvSpPr/>
          <p:nvPr/>
        </p:nvSpPr>
        <p:spPr>
          <a:xfrm flipH="1" rot="12417000">
            <a:off x="7119720" y="4153680"/>
            <a:ext cx="914040" cy="15696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8" name="CustomShape 23"/>
          <p:cNvSpPr/>
          <p:nvPr/>
        </p:nvSpPr>
        <p:spPr>
          <a:xfrm flipH="1" rot="10267200">
            <a:off x="7161120" y="2985120"/>
            <a:ext cx="1554120" cy="15696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99" name="CustomShape 24"/>
          <p:cNvSpPr/>
          <p:nvPr/>
        </p:nvSpPr>
        <p:spPr>
          <a:xfrm flipH="1" rot="11358000">
            <a:off x="7149600" y="3587760"/>
            <a:ext cx="155412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00" name="CustomShape 25"/>
          <p:cNvSpPr/>
          <p:nvPr/>
        </p:nvSpPr>
        <p:spPr>
          <a:xfrm>
            <a:off x="6720480" y="468072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1" name="CustomShape 26"/>
          <p:cNvSpPr/>
          <p:nvPr/>
        </p:nvSpPr>
        <p:spPr>
          <a:xfrm>
            <a:off x="6720480" y="4461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2" name="CustomShape 27"/>
          <p:cNvSpPr/>
          <p:nvPr/>
        </p:nvSpPr>
        <p:spPr>
          <a:xfrm>
            <a:off x="6721200" y="4236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3" name="CustomShape 28"/>
          <p:cNvSpPr/>
          <p:nvPr/>
        </p:nvSpPr>
        <p:spPr>
          <a:xfrm>
            <a:off x="6721200" y="402084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4" name="CustomShape 29"/>
          <p:cNvSpPr/>
          <p:nvPr/>
        </p:nvSpPr>
        <p:spPr>
          <a:xfrm>
            <a:off x="6588360" y="379692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5" name="CustomShape 30"/>
          <p:cNvSpPr/>
          <p:nvPr/>
        </p:nvSpPr>
        <p:spPr>
          <a:xfrm>
            <a:off x="6716880" y="3570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6" name="CustomShape 31"/>
          <p:cNvSpPr/>
          <p:nvPr/>
        </p:nvSpPr>
        <p:spPr>
          <a:xfrm>
            <a:off x="6716880" y="3351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7" name="CustomShape 32"/>
          <p:cNvSpPr/>
          <p:nvPr/>
        </p:nvSpPr>
        <p:spPr>
          <a:xfrm>
            <a:off x="6717600" y="3126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8" name="CustomShape 33"/>
          <p:cNvSpPr/>
          <p:nvPr/>
        </p:nvSpPr>
        <p:spPr>
          <a:xfrm>
            <a:off x="6717600" y="2910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09" name="CustomShape 34"/>
          <p:cNvSpPr/>
          <p:nvPr/>
        </p:nvSpPr>
        <p:spPr>
          <a:xfrm>
            <a:off x="6584760" y="268668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10" name="CustomShape 35"/>
          <p:cNvSpPr/>
          <p:nvPr/>
        </p:nvSpPr>
        <p:spPr>
          <a:xfrm>
            <a:off x="6716880" y="247356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11" name="CustomShape 36"/>
          <p:cNvSpPr/>
          <p:nvPr/>
        </p:nvSpPr>
        <p:spPr>
          <a:xfrm>
            <a:off x="5181480" y="2111040"/>
            <a:ext cx="18284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212" name="Picture 6" descr=""/>
          <p:cNvPicPr/>
          <p:nvPr/>
        </p:nvPicPr>
        <p:blipFill>
          <a:blip r:embed="rId17"/>
          <a:srcRect l="0" t="0" r="47340" b="0"/>
          <a:stretch/>
        </p:blipFill>
        <p:spPr>
          <a:xfrm>
            <a:off x="8070480" y="1785600"/>
            <a:ext cx="359280" cy="682200"/>
          </a:xfrm>
          <a:prstGeom prst="rect">
            <a:avLst/>
          </a:prstGeom>
          <a:ln>
            <a:noFill/>
          </a:ln>
        </p:spPr>
      </p:pic>
      <p:pic>
        <p:nvPicPr>
          <p:cNvPr id="213" name="Picture 6" descr=""/>
          <p:cNvPicPr/>
          <p:nvPr/>
        </p:nvPicPr>
        <p:blipFill>
          <a:blip r:embed="rId18"/>
          <a:srcRect l="52394" t="0" r="0" b="0"/>
          <a:stretch/>
        </p:blipFill>
        <p:spPr>
          <a:xfrm>
            <a:off x="8428320" y="1782720"/>
            <a:ext cx="324360" cy="682200"/>
          </a:xfrm>
          <a:prstGeom prst="rect">
            <a:avLst/>
          </a:prstGeom>
          <a:ln>
            <a:noFill/>
          </a:ln>
        </p:spPr>
      </p:pic>
      <p:pic>
        <p:nvPicPr>
          <p:cNvPr id="214" name="Picture 6" descr=""/>
          <p:cNvPicPr/>
          <p:nvPr/>
        </p:nvPicPr>
        <p:blipFill>
          <a:blip r:embed="rId19"/>
          <a:srcRect l="0" t="50709" r="47606" b="0"/>
          <a:stretch/>
        </p:blipFill>
        <p:spPr>
          <a:xfrm>
            <a:off x="8070480" y="2130480"/>
            <a:ext cx="357480" cy="336240"/>
          </a:xfrm>
          <a:prstGeom prst="rect">
            <a:avLst/>
          </a:prstGeom>
          <a:ln>
            <a:noFill/>
          </a:ln>
        </p:spPr>
      </p:pic>
      <p:pic>
        <p:nvPicPr>
          <p:cNvPr id="215" name="Picture 6" descr=""/>
          <p:cNvPicPr/>
          <p:nvPr/>
        </p:nvPicPr>
        <p:blipFill>
          <a:blip r:embed="rId20"/>
          <a:srcRect l="52305" t="49645" r="0" b="0"/>
          <a:stretch/>
        </p:blipFill>
        <p:spPr>
          <a:xfrm>
            <a:off x="8428320" y="2124360"/>
            <a:ext cx="325440" cy="343080"/>
          </a:xfrm>
          <a:prstGeom prst="rect">
            <a:avLst/>
          </a:prstGeom>
          <a:ln>
            <a:noFill/>
          </a:ln>
        </p:spPr>
      </p:pic>
    </p:spTree>
  </p:cSld>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afterEffect" fill="hold" presetClass="entr" presetID="10">
                                  <p:stCondLst>
                                    <p:cond delay="0"/>
                                  </p:stCondLst>
                                  <p:childTnLst>
                                    <p:set>
                                      <p:cBhvr>
                                        <p:cTn id="174" dur="1" fill="hold">
                                          <p:stCondLst>
                                            <p:cond delay="0"/>
                                          </p:stCondLst>
                                        </p:cTn>
                                        <p:tgtEl>
                                          <p:spTgt spid="174"/>
                                        </p:tgtEl>
                                        <p:attrNameLst>
                                          <p:attrName>style.visibility</p:attrName>
                                        </p:attrNameLst>
                                      </p:cBhvr>
                                      <p:to>
                                        <p:strVal val="visible"/>
                                      </p:to>
                                    </p:set>
                                    <p:animEffect filter="fade" transition="in">
                                      <p:cBhvr additive="repl">
                                        <p:cTn id="175" dur="500"/>
                                        <p:tgtEl>
                                          <p:spTgt spid="174"/>
                                        </p:tgtEl>
                                      </p:cBhvr>
                                    </p:animEffect>
                                  </p:childTnLst>
                                </p:cTn>
                              </p:par>
                            </p:childTnLst>
                          </p:cTn>
                        </p:par>
                        <p:par>
                          <p:cTn id="176" fill="hold">
                            <p:stCondLst>
                              <p:cond delay="500"/>
                            </p:stCondLst>
                            <p:childTnLst>
                              <p:par>
                                <p:cTn id="177" nodeType="afterEffect" fill="hold" presetClass="entr" presetID="10">
                                  <p:stCondLst>
                                    <p:cond delay="0"/>
                                  </p:stCondLst>
                                  <p:childTnLst>
                                    <p:set>
                                      <p:cBhvr>
                                        <p:cTn id="178" dur="1" fill="hold">
                                          <p:stCondLst>
                                            <p:cond delay="0"/>
                                          </p:stCondLst>
                                        </p:cTn>
                                        <p:tgtEl>
                                          <p:spTgt spid="175"/>
                                        </p:tgtEl>
                                        <p:attrNameLst>
                                          <p:attrName>style.visibility</p:attrName>
                                        </p:attrNameLst>
                                      </p:cBhvr>
                                      <p:to>
                                        <p:strVal val="visible"/>
                                      </p:to>
                                    </p:set>
                                    <p:animEffect filter="fade" transition="in">
                                      <p:cBhvr additive="repl">
                                        <p:cTn id="179" dur="500"/>
                                        <p:tgtEl>
                                          <p:spTgt spid="175"/>
                                        </p:tgtEl>
                                      </p:cBhvr>
                                    </p:animEffect>
                                  </p:childTnLst>
                                </p:cTn>
                              </p:par>
                              <p:par>
                                <p:cTn id="180" nodeType="withEffect" fill="hold" presetClass="entr" presetID="10">
                                  <p:stCondLst>
                                    <p:cond delay="0"/>
                                  </p:stCondLst>
                                  <p:childTnLst>
                                    <p:set>
                                      <p:cBhvr>
                                        <p:cTn id="181" dur="1" fill="hold">
                                          <p:stCondLst>
                                            <p:cond delay="0"/>
                                          </p:stCondLst>
                                        </p:cTn>
                                        <p:tgtEl>
                                          <p:spTgt spid="177"/>
                                        </p:tgtEl>
                                        <p:attrNameLst>
                                          <p:attrName>style.visibility</p:attrName>
                                        </p:attrNameLst>
                                      </p:cBhvr>
                                      <p:to>
                                        <p:strVal val="visible"/>
                                      </p:to>
                                    </p:set>
                                    <p:animEffect filter="fade" transition="in">
                                      <p:cBhvr additive="repl">
                                        <p:cTn id="182" dur="500"/>
                                        <p:tgtEl>
                                          <p:spTgt spid="177"/>
                                        </p:tgtEl>
                                      </p:cBhvr>
                                    </p:animEffect>
                                  </p:childTnLst>
                                </p:cTn>
                              </p:par>
                              <p:par>
                                <p:cTn id="183" nodeType="withEffect" fill="hold" presetClass="entr" presetID="10">
                                  <p:stCondLst>
                                    <p:cond delay="0"/>
                                  </p:stCondLst>
                                  <p:childTnLst>
                                    <p:set>
                                      <p:cBhvr>
                                        <p:cTn id="184" dur="1" fill="hold">
                                          <p:stCondLst>
                                            <p:cond delay="0"/>
                                          </p:stCondLst>
                                        </p:cTn>
                                        <p:tgtEl>
                                          <p:spTgt spid="176"/>
                                        </p:tgtEl>
                                        <p:attrNameLst>
                                          <p:attrName>style.visibility</p:attrName>
                                        </p:attrNameLst>
                                      </p:cBhvr>
                                      <p:to>
                                        <p:strVal val="visible"/>
                                      </p:to>
                                    </p:set>
                                    <p:animEffect filter="fade" transition="in">
                                      <p:cBhvr additive="repl">
                                        <p:cTn id="185" dur="500"/>
                                        <p:tgtEl>
                                          <p:spTgt spid="176"/>
                                        </p:tgtEl>
                                      </p:cBhvr>
                                    </p:animEffect>
                                  </p:childTnLst>
                                </p:cTn>
                              </p:par>
                              <p:par>
                                <p:cTn id="186" nodeType="withEffect" fill="hold" presetClass="entr" presetID="10">
                                  <p:stCondLst>
                                    <p:cond delay="0"/>
                                  </p:stCondLst>
                                  <p:childTnLst>
                                    <p:set>
                                      <p:cBhvr>
                                        <p:cTn id="187" dur="1" fill="hold">
                                          <p:stCondLst>
                                            <p:cond delay="0"/>
                                          </p:stCondLst>
                                        </p:cTn>
                                        <p:tgtEl>
                                          <p:spTgt spid="183"/>
                                        </p:tgtEl>
                                        <p:attrNameLst>
                                          <p:attrName>style.visibility</p:attrName>
                                        </p:attrNameLst>
                                      </p:cBhvr>
                                      <p:to>
                                        <p:strVal val="visible"/>
                                      </p:to>
                                    </p:set>
                                    <p:animEffect filter="fade" transition="in">
                                      <p:cBhvr additive="repl">
                                        <p:cTn id="188" dur="500"/>
                                        <p:tgtEl>
                                          <p:spTgt spid="183"/>
                                        </p:tgtEl>
                                      </p:cBhvr>
                                    </p:animEffect>
                                  </p:childTnLst>
                                </p:cTn>
                              </p:par>
                              <p:par>
                                <p:cTn id="189" nodeType="withEffect" fill="hold" presetClass="entr" presetID="10">
                                  <p:stCondLst>
                                    <p:cond delay="0"/>
                                  </p:stCondLst>
                                  <p:childTnLst>
                                    <p:set>
                                      <p:cBhvr>
                                        <p:cTn id="190" dur="1" fill="hold">
                                          <p:stCondLst>
                                            <p:cond delay="0"/>
                                          </p:stCondLst>
                                        </p:cTn>
                                        <p:tgtEl>
                                          <p:spTgt spid="187"/>
                                        </p:tgtEl>
                                        <p:attrNameLst>
                                          <p:attrName>style.visibility</p:attrName>
                                        </p:attrNameLst>
                                      </p:cBhvr>
                                      <p:to>
                                        <p:strVal val="visible"/>
                                      </p:to>
                                    </p:set>
                                    <p:animEffect filter="fade" transition="in">
                                      <p:cBhvr additive="repl">
                                        <p:cTn id="191" dur="500"/>
                                        <p:tgtEl>
                                          <p:spTgt spid="187"/>
                                        </p:tgtEl>
                                      </p:cBhvr>
                                    </p:animEffect>
                                  </p:childTnLst>
                                </p:cTn>
                              </p:par>
                              <p:par>
                                <p:cTn id="192" nodeType="withEffect" fill="hold" presetClass="entr" presetID="10">
                                  <p:stCondLst>
                                    <p:cond delay="0"/>
                                  </p:stCondLst>
                                  <p:childTnLst>
                                    <p:set>
                                      <p:cBhvr>
                                        <p:cTn id="193" dur="1" fill="hold">
                                          <p:stCondLst>
                                            <p:cond delay="0"/>
                                          </p:stCondLst>
                                        </p:cTn>
                                        <p:tgtEl>
                                          <p:spTgt spid="184"/>
                                        </p:tgtEl>
                                        <p:attrNameLst>
                                          <p:attrName>style.visibility</p:attrName>
                                        </p:attrNameLst>
                                      </p:cBhvr>
                                      <p:to>
                                        <p:strVal val="visible"/>
                                      </p:to>
                                    </p:set>
                                    <p:animEffect filter="fade" transition="in">
                                      <p:cBhvr additive="repl">
                                        <p:cTn id="194" dur="500"/>
                                        <p:tgtEl>
                                          <p:spTgt spid="184"/>
                                        </p:tgtEl>
                                      </p:cBhvr>
                                    </p:animEffect>
                                  </p:childTnLst>
                                </p:cTn>
                              </p:par>
                              <p:par>
                                <p:cTn id="195" nodeType="withEffect" fill="hold" presetClass="entr" presetID="10">
                                  <p:stCondLst>
                                    <p:cond delay="0"/>
                                  </p:stCondLst>
                                  <p:childTnLst>
                                    <p:set>
                                      <p:cBhvr>
                                        <p:cTn id="196" dur="1" fill="hold">
                                          <p:stCondLst>
                                            <p:cond delay="0"/>
                                          </p:stCondLst>
                                        </p:cTn>
                                        <p:tgtEl>
                                          <p:spTgt spid="188"/>
                                        </p:tgtEl>
                                        <p:attrNameLst>
                                          <p:attrName>style.visibility</p:attrName>
                                        </p:attrNameLst>
                                      </p:cBhvr>
                                      <p:to>
                                        <p:strVal val="visible"/>
                                      </p:to>
                                    </p:set>
                                    <p:animEffect filter="fade" transition="in">
                                      <p:cBhvr additive="repl">
                                        <p:cTn id="197" dur="500"/>
                                        <p:tgtEl>
                                          <p:spTgt spid="188"/>
                                        </p:tgtEl>
                                      </p:cBhvr>
                                    </p:animEffect>
                                  </p:childTnLst>
                                </p:cTn>
                              </p:par>
                              <p:par>
                                <p:cTn id="198" nodeType="withEffect" fill="hold" presetClass="entr" presetID="10">
                                  <p:stCondLst>
                                    <p:cond delay="0"/>
                                  </p:stCondLst>
                                  <p:childTnLst>
                                    <p:set>
                                      <p:cBhvr>
                                        <p:cTn id="199" dur="1" fill="hold">
                                          <p:stCondLst>
                                            <p:cond delay="0"/>
                                          </p:stCondLst>
                                        </p:cTn>
                                        <p:tgtEl>
                                          <p:spTgt spid="186"/>
                                        </p:tgtEl>
                                        <p:attrNameLst>
                                          <p:attrName>style.visibility</p:attrName>
                                        </p:attrNameLst>
                                      </p:cBhvr>
                                      <p:to>
                                        <p:strVal val="visible"/>
                                      </p:to>
                                    </p:set>
                                    <p:animEffect filter="fade" transition="in">
                                      <p:cBhvr additive="repl">
                                        <p:cTn id="200" dur="500"/>
                                        <p:tgtEl>
                                          <p:spTgt spid="186"/>
                                        </p:tgtEl>
                                      </p:cBhvr>
                                    </p:animEffect>
                                  </p:childTnLst>
                                </p:cTn>
                              </p:par>
                              <p:par>
                                <p:cTn id="201" nodeType="withEffect" fill="hold" presetClass="entr" presetID="10">
                                  <p:stCondLst>
                                    <p:cond delay="0"/>
                                  </p:stCondLst>
                                  <p:childTnLst>
                                    <p:set>
                                      <p:cBhvr>
                                        <p:cTn id="202" dur="1" fill="hold">
                                          <p:stCondLst>
                                            <p:cond delay="0"/>
                                          </p:stCondLst>
                                        </p:cTn>
                                        <p:tgtEl>
                                          <p:spTgt spid="185"/>
                                        </p:tgtEl>
                                        <p:attrNameLst>
                                          <p:attrName>style.visibility</p:attrName>
                                        </p:attrNameLst>
                                      </p:cBhvr>
                                      <p:to>
                                        <p:strVal val="visible"/>
                                      </p:to>
                                    </p:set>
                                    <p:animEffect filter="fade" transition="in">
                                      <p:cBhvr additive="repl">
                                        <p:cTn id="203" dur="500"/>
                                        <p:tgtEl>
                                          <p:spTgt spid="185"/>
                                        </p:tgtEl>
                                      </p:cBhvr>
                                    </p:animEffect>
                                  </p:childTnLst>
                                </p:cTn>
                              </p:par>
                              <p:par>
                                <p:cTn id="204" nodeType="withEffect" fill="hold" presetClass="entr" presetID="10">
                                  <p:stCondLst>
                                    <p:cond delay="0"/>
                                  </p:stCondLst>
                                  <p:childTnLst>
                                    <p:set>
                                      <p:cBhvr>
                                        <p:cTn id="205" dur="1" fill="hold">
                                          <p:stCondLst>
                                            <p:cond delay="0"/>
                                          </p:stCondLst>
                                        </p:cTn>
                                        <p:tgtEl>
                                          <p:spTgt spid="211"/>
                                        </p:tgtEl>
                                        <p:attrNameLst>
                                          <p:attrName>style.visibility</p:attrName>
                                        </p:attrNameLst>
                                      </p:cBhvr>
                                      <p:to>
                                        <p:strVal val="visible"/>
                                      </p:to>
                                    </p:set>
                                    <p:animEffect filter="fade" transition="in">
                                      <p:cBhvr additive="repl">
                                        <p:cTn id="206" dur="500"/>
                                        <p:tgtEl>
                                          <p:spTgt spid="211"/>
                                        </p:tgtEl>
                                      </p:cBhvr>
                                    </p:animEffect>
                                  </p:childTnLst>
                                </p:cTn>
                              </p:par>
                              <p:par>
                                <p:cTn id="207" nodeType="withEffect" fill="hold" presetClass="entr" presetID="10">
                                  <p:stCondLst>
                                    <p:cond delay="0"/>
                                  </p:stCondLst>
                                  <p:childTnLst>
                                    <p:set>
                                      <p:cBhvr>
                                        <p:cTn id="208" dur="1" fill="hold">
                                          <p:stCondLst>
                                            <p:cond delay="0"/>
                                          </p:stCondLst>
                                        </p:cTn>
                                        <p:tgtEl>
                                          <p:spTgt spid="178"/>
                                        </p:tgtEl>
                                        <p:attrNameLst>
                                          <p:attrName>style.visibility</p:attrName>
                                        </p:attrNameLst>
                                      </p:cBhvr>
                                      <p:to>
                                        <p:strVal val="visible"/>
                                      </p:to>
                                    </p:set>
                                    <p:animEffect filter="fade" transition="in">
                                      <p:cBhvr additive="repl">
                                        <p:cTn id="209" dur="500"/>
                                        <p:tgtEl>
                                          <p:spTgt spid="178"/>
                                        </p:tgtEl>
                                      </p:cBhvr>
                                    </p:animEffect>
                                  </p:childTnLst>
                                </p:cTn>
                              </p:par>
                              <p:par>
                                <p:cTn id="210" nodeType="withEffect" fill="hold" presetClass="entr" presetID="10">
                                  <p:stCondLst>
                                    <p:cond delay="0"/>
                                  </p:stCondLst>
                                  <p:childTnLst>
                                    <p:set>
                                      <p:cBhvr>
                                        <p:cTn id="211" dur="1" fill="hold">
                                          <p:stCondLst>
                                            <p:cond delay="0"/>
                                          </p:stCondLst>
                                        </p:cTn>
                                        <p:tgtEl>
                                          <p:spTgt spid="209"/>
                                        </p:tgtEl>
                                        <p:attrNameLst>
                                          <p:attrName>style.visibility</p:attrName>
                                        </p:attrNameLst>
                                      </p:cBhvr>
                                      <p:to>
                                        <p:strVal val="visible"/>
                                      </p:to>
                                    </p:set>
                                    <p:animEffect filter="fade" transition="in">
                                      <p:cBhvr additive="repl">
                                        <p:cTn id="212" dur="500"/>
                                        <p:tgtEl>
                                          <p:spTgt spid="209"/>
                                        </p:tgtEl>
                                      </p:cBhvr>
                                    </p:animEffect>
                                  </p:childTnLst>
                                </p:cTn>
                              </p:par>
                              <p:par>
                                <p:cTn id="213" nodeType="withEffect" fill="hold" presetClass="entr" presetID="10">
                                  <p:stCondLst>
                                    <p:cond delay="0"/>
                                  </p:stCondLst>
                                  <p:childTnLst>
                                    <p:set>
                                      <p:cBhvr>
                                        <p:cTn id="214" dur="1" fill="hold">
                                          <p:stCondLst>
                                            <p:cond delay="0"/>
                                          </p:stCondLst>
                                        </p:cTn>
                                        <p:tgtEl>
                                          <p:spTgt spid="208"/>
                                        </p:tgtEl>
                                        <p:attrNameLst>
                                          <p:attrName>style.visibility</p:attrName>
                                        </p:attrNameLst>
                                      </p:cBhvr>
                                      <p:to>
                                        <p:strVal val="visible"/>
                                      </p:to>
                                    </p:set>
                                    <p:animEffect filter="fade" transition="in">
                                      <p:cBhvr additive="repl">
                                        <p:cTn id="215" dur="500"/>
                                        <p:tgtEl>
                                          <p:spTgt spid="208"/>
                                        </p:tgtEl>
                                      </p:cBhvr>
                                    </p:animEffect>
                                  </p:childTnLst>
                                </p:cTn>
                              </p:par>
                              <p:par>
                                <p:cTn id="216" nodeType="withEffect" fill="hold" presetClass="entr" presetID="10">
                                  <p:stCondLst>
                                    <p:cond delay="0"/>
                                  </p:stCondLst>
                                  <p:childTnLst>
                                    <p:set>
                                      <p:cBhvr>
                                        <p:cTn id="217" dur="1" fill="hold">
                                          <p:stCondLst>
                                            <p:cond delay="0"/>
                                          </p:stCondLst>
                                        </p:cTn>
                                        <p:tgtEl>
                                          <p:spTgt spid="200"/>
                                        </p:tgtEl>
                                        <p:attrNameLst>
                                          <p:attrName>style.visibility</p:attrName>
                                        </p:attrNameLst>
                                      </p:cBhvr>
                                      <p:to>
                                        <p:strVal val="visible"/>
                                      </p:to>
                                    </p:set>
                                    <p:animEffect filter="fade" transition="in">
                                      <p:cBhvr additive="repl">
                                        <p:cTn id="218" dur="500"/>
                                        <p:tgtEl>
                                          <p:spTgt spid="200"/>
                                        </p:tgtEl>
                                      </p:cBhvr>
                                    </p:animEffect>
                                  </p:childTnLst>
                                </p:cTn>
                              </p:par>
                              <p:par>
                                <p:cTn id="219" nodeType="withEffect" fill="hold" presetClass="entr" presetID="10">
                                  <p:stCondLst>
                                    <p:cond delay="0"/>
                                  </p:stCondLst>
                                  <p:childTnLst>
                                    <p:set>
                                      <p:cBhvr>
                                        <p:cTn id="220" dur="1" fill="hold">
                                          <p:stCondLst>
                                            <p:cond delay="0"/>
                                          </p:stCondLst>
                                        </p:cTn>
                                        <p:tgtEl>
                                          <p:spTgt spid="173"/>
                                        </p:tgtEl>
                                        <p:attrNameLst>
                                          <p:attrName>style.visibility</p:attrName>
                                        </p:attrNameLst>
                                      </p:cBhvr>
                                      <p:to>
                                        <p:strVal val="visible"/>
                                      </p:to>
                                    </p:set>
                                    <p:animEffect filter="fade" transition="in">
                                      <p:cBhvr additive="repl">
                                        <p:cTn id="221" dur="500"/>
                                        <p:tgtEl>
                                          <p:spTgt spid="173"/>
                                        </p:tgtEl>
                                      </p:cBhvr>
                                    </p:animEffect>
                                  </p:childTnLst>
                                </p:cTn>
                              </p:par>
                              <p:par>
                                <p:cTn id="222" nodeType="withEffect" fill="hold" presetClass="entr" presetID="10">
                                  <p:stCondLst>
                                    <p:cond delay="0"/>
                                  </p:stCondLst>
                                  <p:childTnLst>
                                    <p:set>
                                      <p:cBhvr>
                                        <p:cTn id="223" dur="1" fill="hold">
                                          <p:stCondLst>
                                            <p:cond delay="0"/>
                                          </p:stCondLst>
                                        </p:cTn>
                                        <p:tgtEl>
                                          <p:spTgt spid="201"/>
                                        </p:tgtEl>
                                        <p:attrNameLst>
                                          <p:attrName>style.visibility</p:attrName>
                                        </p:attrNameLst>
                                      </p:cBhvr>
                                      <p:to>
                                        <p:strVal val="visible"/>
                                      </p:to>
                                    </p:set>
                                    <p:animEffect filter="fade" transition="in">
                                      <p:cBhvr additive="repl">
                                        <p:cTn id="224" dur="500"/>
                                        <p:tgtEl>
                                          <p:spTgt spid="201"/>
                                        </p:tgtEl>
                                      </p:cBhvr>
                                    </p:animEffect>
                                  </p:childTnLst>
                                </p:cTn>
                              </p:par>
                              <p:par>
                                <p:cTn id="225" nodeType="withEffect" fill="hold" presetClass="entr" presetID="10">
                                  <p:stCondLst>
                                    <p:cond delay="0"/>
                                  </p:stCondLst>
                                  <p:childTnLst>
                                    <p:set>
                                      <p:cBhvr>
                                        <p:cTn id="226" dur="1" fill="hold">
                                          <p:stCondLst>
                                            <p:cond delay="0"/>
                                          </p:stCondLst>
                                        </p:cTn>
                                        <p:tgtEl>
                                          <p:spTgt spid="191"/>
                                        </p:tgtEl>
                                        <p:attrNameLst>
                                          <p:attrName>style.visibility</p:attrName>
                                        </p:attrNameLst>
                                      </p:cBhvr>
                                      <p:to>
                                        <p:strVal val="visible"/>
                                      </p:to>
                                    </p:set>
                                    <p:animEffect filter="fade" transition="in">
                                      <p:cBhvr additive="repl">
                                        <p:cTn id="227" dur="500"/>
                                        <p:tgtEl>
                                          <p:spTgt spid="191"/>
                                        </p:tgtEl>
                                      </p:cBhvr>
                                    </p:animEffect>
                                  </p:childTnLst>
                                </p:cTn>
                              </p:par>
                              <p:par>
                                <p:cTn id="228" nodeType="withEffect" fill="hold" presetClass="entr" presetID="10">
                                  <p:stCondLst>
                                    <p:cond delay="0"/>
                                  </p:stCondLst>
                                  <p:childTnLst>
                                    <p:set>
                                      <p:cBhvr>
                                        <p:cTn id="229" dur="1" fill="hold">
                                          <p:stCondLst>
                                            <p:cond delay="0"/>
                                          </p:stCondLst>
                                        </p:cTn>
                                        <p:tgtEl>
                                          <p:spTgt spid="204"/>
                                        </p:tgtEl>
                                        <p:attrNameLst>
                                          <p:attrName>style.visibility</p:attrName>
                                        </p:attrNameLst>
                                      </p:cBhvr>
                                      <p:to>
                                        <p:strVal val="visible"/>
                                      </p:to>
                                    </p:set>
                                    <p:animEffect filter="fade" transition="in">
                                      <p:cBhvr additive="repl">
                                        <p:cTn id="230" dur="500"/>
                                        <p:tgtEl>
                                          <p:spTgt spid="204"/>
                                        </p:tgtEl>
                                      </p:cBhvr>
                                    </p:animEffect>
                                  </p:childTnLst>
                                </p:cTn>
                              </p:par>
                              <p:par>
                                <p:cTn id="231" nodeType="withEffect" fill="hold" presetClass="entr" presetID="10">
                                  <p:stCondLst>
                                    <p:cond delay="0"/>
                                  </p:stCondLst>
                                  <p:childTnLst>
                                    <p:set>
                                      <p:cBhvr>
                                        <p:cTn id="232" dur="1" fill="hold">
                                          <p:stCondLst>
                                            <p:cond delay="0"/>
                                          </p:stCondLst>
                                        </p:cTn>
                                        <p:tgtEl>
                                          <p:spTgt spid="202"/>
                                        </p:tgtEl>
                                        <p:attrNameLst>
                                          <p:attrName>style.visibility</p:attrName>
                                        </p:attrNameLst>
                                      </p:cBhvr>
                                      <p:to>
                                        <p:strVal val="visible"/>
                                      </p:to>
                                    </p:set>
                                    <p:animEffect filter="fade" transition="in">
                                      <p:cBhvr additive="repl">
                                        <p:cTn id="233" dur="500"/>
                                        <p:tgtEl>
                                          <p:spTgt spid="202"/>
                                        </p:tgtEl>
                                      </p:cBhvr>
                                    </p:animEffect>
                                  </p:childTnLst>
                                </p:cTn>
                              </p:par>
                              <p:par>
                                <p:cTn id="234" nodeType="withEffect" fill="hold" presetClass="entr" presetID="10">
                                  <p:stCondLst>
                                    <p:cond delay="0"/>
                                  </p:stCondLst>
                                  <p:childTnLst>
                                    <p:set>
                                      <p:cBhvr>
                                        <p:cTn id="235" dur="1" fill="hold">
                                          <p:stCondLst>
                                            <p:cond delay="0"/>
                                          </p:stCondLst>
                                        </p:cTn>
                                        <p:tgtEl>
                                          <p:spTgt spid="203"/>
                                        </p:tgtEl>
                                        <p:attrNameLst>
                                          <p:attrName>style.visibility</p:attrName>
                                        </p:attrNameLst>
                                      </p:cBhvr>
                                      <p:to>
                                        <p:strVal val="visible"/>
                                      </p:to>
                                    </p:set>
                                    <p:animEffect filter="fade" transition="in">
                                      <p:cBhvr additive="repl">
                                        <p:cTn id="236" dur="500"/>
                                        <p:tgtEl>
                                          <p:spTgt spid="203"/>
                                        </p:tgtEl>
                                      </p:cBhvr>
                                    </p:animEffect>
                                  </p:childTnLst>
                                </p:cTn>
                              </p:par>
                              <p:par>
                                <p:cTn id="237" nodeType="withEffect" fill="hold" presetClass="entr" presetID="10">
                                  <p:stCondLst>
                                    <p:cond delay="0"/>
                                  </p:stCondLst>
                                  <p:childTnLst>
                                    <p:set>
                                      <p:cBhvr>
                                        <p:cTn id="238" dur="1" fill="hold">
                                          <p:stCondLst>
                                            <p:cond delay="0"/>
                                          </p:stCondLst>
                                        </p:cTn>
                                        <p:tgtEl>
                                          <p:spTgt spid="206"/>
                                        </p:tgtEl>
                                        <p:attrNameLst>
                                          <p:attrName>style.visibility</p:attrName>
                                        </p:attrNameLst>
                                      </p:cBhvr>
                                      <p:to>
                                        <p:strVal val="visible"/>
                                      </p:to>
                                    </p:set>
                                    <p:animEffect filter="fade" transition="in">
                                      <p:cBhvr additive="repl">
                                        <p:cTn id="239" dur="500"/>
                                        <p:tgtEl>
                                          <p:spTgt spid="206"/>
                                        </p:tgtEl>
                                      </p:cBhvr>
                                    </p:animEffect>
                                  </p:childTnLst>
                                </p:cTn>
                              </p:par>
                              <p:par>
                                <p:cTn id="240" nodeType="withEffect" fill="hold" presetClass="entr" presetID="10">
                                  <p:stCondLst>
                                    <p:cond delay="0"/>
                                  </p:stCondLst>
                                  <p:childTnLst>
                                    <p:set>
                                      <p:cBhvr>
                                        <p:cTn id="241" dur="1" fill="hold">
                                          <p:stCondLst>
                                            <p:cond delay="0"/>
                                          </p:stCondLst>
                                        </p:cTn>
                                        <p:tgtEl>
                                          <p:spTgt spid="210"/>
                                        </p:tgtEl>
                                        <p:attrNameLst>
                                          <p:attrName>style.visibility</p:attrName>
                                        </p:attrNameLst>
                                      </p:cBhvr>
                                      <p:to>
                                        <p:strVal val="visible"/>
                                      </p:to>
                                    </p:set>
                                    <p:animEffect filter="fade" transition="in">
                                      <p:cBhvr additive="repl">
                                        <p:cTn id="242" dur="500"/>
                                        <p:tgtEl>
                                          <p:spTgt spid="210"/>
                                        </p:tgtEl>
                                      </p:cBhvr>
                                    </p:animEffect>
                                  </p:childTnLst>
                                </p:cTn>
                              </p:par>
                              <p:par>
                                <p:cTn id="243" nodeType="withEffect" fill="hold" presetClass="entr" presetID="10">
                                  <p:stCondLst>
                                    <p:cond delay="0"/>
                                  </p:stCondLst>
                                  <p:childTnLst>
                                    <p:set>
                                      <p:cBhvr>
                                        <p:cTn id="244" dur="1" fill="hold">
                                          <p:stCondLst>
                                            <p:cond delay="0"/>
                                          </p:stCondLst>
                                        </p:cTn>
                                        <p:tgtEl>
                                          <p:spTgt spid="205"/>
                                        </p:tgtEl>
                                        <p:attrNameLst>
                                          <p:attrName>style.visibility</p:attrName>
                                        </p:attrNameLst>
                                      </p:cBhvr>
                                      <p:to>
                                        <p:strVal val="visible"/>
                                      </p:to>
                                    </p:set>
                                    <p:animEffect filter="fade" transition="in">
                                      <p:cBhvr additive="repl">
                                        <p:cTn id="245" dur="500"/>
                                        <p:tgtEl>
                                          <p:spTgt spid="205"/>
                                        </p:tgtEl>
                                      </p:cBhvr>
                                    </p:animEffect>
                                  </p:childTnLst>
                                </p:cTn>
                              </p:par>
                              <p:par>
                                <p:cTn id="246" nodeType="withEffect" fill="hold" presetClass="entr" presetID="10">
                                  <p:stCondLst>
                                    <p:cond delay="0"/>
                                  </p:stCondLst>
                                  <p:childTnLst>
                                    <p:set>
                                      <p:cBhvr>
                                        <p:cTn id="247" dur="1" fill="hold">
                                          <p:stCondLst>
                                            <p:cond delay="0"/>
                                          </p:stCondLst>
                                        </p:cTn>
                                        <p:tgtEl>
                                          <p:spTgt spid="207"/>
                                        </p:tgtEl>
                                        <p:attrNameLst>
                                          <p:attrName>style.visibility</p:attrName>
                                        </p:attrNameLst>
                                      </p:cBhvr>
                                      <p:to>
                                        <p:strVal val="visible"/>
                                      </p:to>
                                    </p:set>
                                    <p:animEffect filter="fade" transition="in">
                                      <p:cBhvr additive="repl">
                                        <p:cTn id="248" dur="500"/>
                                        <p:tgtEl>
                                          <p:spTgt spid="207"/>
                                        </p:tgtEl>
                                      </p:cBhvr>
                                    </p:animEffec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0">
                                  <p:stCondLst>
                                    <p:cond delay="0"/>
                                  </p:stCondLst>
                                  <p:childTnLst>
                                    <p:set>
                                      <p:cBhvr>
                                        <p:cTn id="252" dur="1" fill="hold">
                                          <p:stCondLst>
                                            <p:cond delay="0"/>
                                          </p:stCondLst>
                                        </p:cTn>
                                        <p:tgtEl>
                                          <p:spTgt spid="179"/>
                                        </p:tgtEl>
                                        <p:attrNameLst>
                                          <p:attrName>style.visibility</p:attrName>
                                        </p:attrNameLst>
                                      </p:cBhvr>
                                      <p:to>
                                        <p:strVal val="visible"/>
                                      </p:to>
                                    </p:set>
                                    <p:animEffect filter="fade" transition="in">
                                      <p:cBhvr additive="repl">
                                        <p:cTn id="253" dur="500"/>
                                        <p:tgtEl>
                                          <p:spTgt spid="179"/>
                                        </p:tgtEl>
                                      </p:cBhvr>
                                    </p:animEffect>
                                  </p:childTnLst>
                                </p:cTn>
                              </p:par>
                              <p:par>
                                <p:cTn id="254" nodeType="withEffect" fill="hold" presetClass="entr" presetID="10">
                                  <p:stCondLst>
                                    <p:cond delay="0"/>
                                  </p:stCondLst>
                                  <p:childTnLst>
                                    <p:set>
                                      <p:cBhvr>
                                        <p:cTn id="255" dur="1" fill="hold">
                                          <p:stCondLst>
                                            <p:cond delay="0"/>
                                          </p:stCondLst>
                                        </p:cTn>
                                        <p:tgtEl>
                                          <p:spTgt spid="180"/>
                                        </p:tgtEl>
                                        <p:attrNameLst>
                                          <p:attrName>style.visibility</p:attrName>
                                        </p:attrNameLst>
                                      </p:cBhvr>
                                      <p:to>
                                        <p:strVal val="visible"/>
                                      </p:to>
                                    </p:set>
                                    <p:animEffect filter="fade" transition="in">
                                      <p:cBhvr additive="repl">
                                        <p:cTn id="256" dur="500"/>
                                        <p:tgtEl>
                                          <p:spTgt spid="180"/>
                                        </p:tgtEl>
                                      </p:cBhvr>
                                    </p:animEffect>
                                  </p:childTnLst>
                                </p:cTn>
                              </p:par>
                              <p:par>
                                <p:cTn id="257" nodeType="withEffect" fill="hold" presetClass="entr" presetID="10">
                                  <p:stCondLst>
                                    <p:cond delay="0"/>
                                  </p:stCondLst>
                                  <p:childTnLst>
                                    <p:set>
                                      <p:cBhvr>
                                        <p:cTn id="258" dur="1" fill="hold">
                                          <p:stCondLst>
                                            <p:cond delay="0"/>
                                          </p:stCondLst>
                                        </p:cTn>
                                        <p:tgtEl>
                                          <p:spTgt spid="181"/>
                                        </p:tgtEl>
                                        <p:attrNameLst>
                                          <p:attrName>style.visibility</p:attrName>
                                        </p:attrNameLst>
                                      </p:cBhvr>
                                      <p:to>
                                        <p:strVal val="visible"/>
                                      </p:to>
                                    </p:set>
                                    <p:animEffect filter="fade" transition="in">
                                      <p:cBhvr additive="repl">
                                        <p:cTn id="259" dur="500"/>
                                        <p:tgtEl>
                                          <p:spTgt spid="181"/>
                                        </p:tgtEl>
                                      </p:cBhvr>
                                    </p:animEffect>
                                  </p:childTnLst>
                                </p:cTn>
                              </p:par>
                              <p:par>
                                <p:cTn id="260" nodeType="withEffect" fill="hold" presetClass="entr" presetID="10">
                                  <p:stCondLst>
                                    <p:cond delay="0"/>
                                  </p:stCondLst>
                                  <p:childTnLst>
                                    <p:set>
                                      <p:cBhvr>
                                        <p:cTn id="261" dur="1" fill="hold">
                                          <p:stCondLst>
                                            <p:cond delay="0"/>
                                          </p:stCondLst>
                                        </p:cTn>
                                        <p:tgtEl>
                                          <p:spTgt spid="182"/>
                                        </p:tgtEl>
                                        <p:attrNameLst>
                                          <p:attrName>style.visibility</p:attrName>
                                        </p:attrNameLst>
                                      </p:cBhvr>
                                      <p:to>
                                        <p:strVal val="visible"/>
                                      </p:to>
                                    </p:set>
                                    <p:animEffect filter="fade" transition="in">
                                      <p:cBhvr additive="repl">
                                        <p:cTn id="262" dur="500"/>
                                        <p:tgtEl>
                                          <p:spTgt spid="182"/>
                                        </p:tgtEl>
                                      </p:cBhvr>
                                    </p:animEffect>
                                  </p:childTnLst>
                                </p:cTn>
                              </p:par>
                            </p:childTnLst>
                          </p:cTn>
                        </p:par>
                        <p:par>
                          <p:cTn id="263" fill="hold">
                            <p:stCondLst>
                              <p:cond delay="500"/>
                            </p:stCondLst>
                            <p:childTnLst>
                              <p:par>
                                <p:cTn id="264" nodeType="afterEffect" fill="hold" presetClass="entr" presetID="22" presetSubtype="8">
                                  <p:stCondLst>
                                    <p:cond delay="0"/>
                                  </p:stCondLst>
                                  <p:childTnLst>
                                    <p:set>
                                      <p:cBhvr>
                                        <p:cTn id="265" dur="1" fill="hold">
                                          <p:stCondLst>
                                            <p:cond delay="0"/>
                                          </p:stCondLst>
                                        </p:cTn>
                                        <p:tgtEl>
                                          <p:spTgt spid="190"/>
                                        </p:tgtEl>
                                        <p:attrNameLst>
                                          <p:attrName>style.visibility</p:attrName>
                                        </p:attrNameLst>
                                      </p:cBhvr>
                                      <p:to>
                                        <p:strVal val="visible"/>
                                      </p:to>
                                    </p:set>
                                    <p:animEffect filter="wipe(left)" transition="in">
                                      <p:cBhvr additive="repl">
                                        <p:cTn id="266" dur="500"/>
                                        <p:tgtEl>
                                          <p:spTgt spid="190"/>
                                        </p:tgtEl>
                                      </p:cBhvr>
                                    </p:animEffect>
                                  </p:childTnLst>
                                </p:cTn>
                              </p:par>
                              <p:par>
                                <p:cTn id="267" nodeType="withEffect" fill="hold" presetClass="entr" presetID="22" presetSubtype="8">
                                  <p:stCondLst>
                                    <p:cond delay="0"/>
                                  </p:stCondLst>
                                  <p:childTnLst>
                                    <p:set>
                                      <p:cBhvr>
                                        <p:cTn id="268" dur="1" fill="hold">
                                          <p:stCondLst>
                                            <p:cond delay="0"/>
                                          </p:stCondLst>
                                        </p:cTn>
                                        <p:tgtEl>
                                          <p:spTgt spid="172"/>
                                        </p:tgtEl>
                                        <p:attrNameLst>
                                          <p:attrName>style.visibility</p:attrName>
                                        </p:attrNameLst>
                                      </p:cBhvr>
                                      <p:to>
                                        <p:strVal val="visible"/>
                                      </p:to>
                                    </p:set>
                                    <p:animEffect filter="wipe(left)" transition="in">
                                      <p:cBhvr additive="repl">
                                        <p:cTn id="269" dur="500"/>
                                        <p:tgtEl>
                                          <p:spTgt spid="172"/>
                                        </p:tgtEl>
                                      </p:cBhvr>
                                    </p:animEffect>
                                  </p:childTnLst>
                                </p:cTn>
                              </p:par>
                              <p:par>
                                <p:cTn id="270" nodeType="withEffect" fill="hold" presetClass="entr" presetID="22" presetSubtype="8">
                                  <p:stCondLst>
                                    <p:cond delay="0"/>
                                  </p:stCondLst>
                                  <p:childTnLst>
                                    <p:set>
                                      <p:cBhvr>
                                        <p:cTn id="271" dur="1" fill="hold">
                                          <p:stCondLst>
                                            <p:cond delay="0"/>
                                          </p:stCondLst>
                                        </p:cTn>
                                        <p:tgtEl>
                                          <p:spTgt spid="189"/>
                                        </p:tgtEl>
                                        <p:attrNameLst>
                                          <p:attrName>style.visibility</p:attrName>
                                        </p:attrNameLst>
                                      </p:cBhvr>
                                      <p:to>
                                        <p:strVal val="visible"/>
                                      </p:to>
                                    </p:set>
                                    <p:animEffect filter="wipe(left)" transition="in">
                                      <p:cBhvr additive="repl">
                                        <p:cTn id="272" dur="500"/>
                                        <p:tgtEl>
                                          <p:spTgt spid="189"/>
                                        </p:tgtEl>
                                      </p:cBhvr>
                                    </p:animEffec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22" presetSubtype="8">
                                  <p:stCondLst>
                                    <p:cond delay="0"/>
                                  </p:stCondLst>
                                  <p:childTnLst>
                                    <p:set>
                                      <p:cBhvr>
                                        <p:cTn id="276" dur="1" fill="hold">
                                          <p:stCondLst>
                                            <p:cond delay="0"/>
                                          </p:stCondLst>
                                        </p:cTn>
                                        <p:tgtEl>
                                          <p:spTgt spid="192"/>
                                        </p:tgtEl>
                                        <p:attrNameLst>
                                          <p:attrName>style.visibility</p:attrName>
                                        </p:attrNameLst>
                                      </p:cBhvr>
                                      <p:to>
                                        <p:strVal val="visible"/>
                                      </p:to>
                                    </p:set>
                                    <p:animEffect filter="wipe(left)" transition="in">
                                      <p:cBhvr additive="repl">
                                        <p:cTn id="277" dur="500"/>
                                        <p:tgtEl>
                                          <p:spTgt spid="192"/>
                                        </p:tgtEl>
                                      </p:cBhvr>
                                    </p:animEffect>
                                  </p:childTnLst>
                                </p:cTn>
                              </p:par>
                              <p:par>
                                <p:cTn id="278" nodeType="withEffect" fill="hold" presetClass="entr" presetID="22" presetSubtype="8">
                                  <p:stCondLst>
                                    <p:cond delay="0"/>
                                  </p:stCondLst>
                                  <p:childTnLst>
                                    <p:set>
                                      <p:cBhvr>
                                        <p:cTn id="279" dur="1" fill="hold">
                                          <p:stCondLst>
                                            <p:cond delay="0"/>
                                          </p:stCondLst>
                                        </p:cTn>
                                        <p:tgtEl>
                                          <p:spTgt spid="194"/>
                                        </p:tgtEl>
                                        <p:attrNameLst>
                                          <p:attrName>style.visibility</p:attrName>
                                        </p:attrNameLst>
                                      </p:cBhvr>
                                      <p:to>
                                        <p:strVal val="visible"/>
                                      </p:to>
                                    </p:set>
                                    <p:animEffect filter="wipe(left)" transition="in">
                                      <p:cBhvr additive="repl">
                                        <p:cTn id="280" dur="500"/>
                                        <p:tgtEl>
                                          <p:spTgt spid="194"/>
                                        </p:tgtEl>
                                      </p:cBhvr>
                                    </p:animEffect>
                                  </p:childTnLst>
                                </p:cTn>
                              </p:par>
                              <p:par>
                                <p:cTn id="281" nodeType="withEffect" fill="hold" presetClass="entr" presetID="22" presetSubtype="8">
                                  <p:stCondLst>
                                    <p:cond delay="0"/>
                                  </p:stCondLst>
                                  <p:childTnLst>
                                    <p:set>
                                      <p:cBhvr>
                                        <p:cTn id="282" dur="1" fill="hold">
                                          <p:stCondLst>
                                            <p:cond delay="0"/>
                                          </p:stCondLst>
                                        </p:cTn>
                                        <p:tgtEl>
                                          <p:spTgt spid="195"/>
                                        </p:tgtEl>
                                        <p:attrNameLst>
                                          <p:attrName>style.visibility</p:attrName>
                                        </p:attrNameLst>
                                      </p:cBhvr>
                                      <p:to>
                                        <p:strVal val="visible"/>
                                      </p:to>
                                    </p:set>
                                    <p:animEffect filter="wipe(left)" transition="in">
                                      <p:cBhvr additive="repl">
                                        <p:cTn id="283" dur="500"/>
                                        <p:tgtEl>
                                          <p:spTgt spid="195"/>
                                        </p:tgtEl>
                                      </p:cBhvr>
                                    </p:animEffect>
                                  </p:childTnLst>
                                </p:cTn>
                              </p:par>
                              <p:par>
                                <p:cTn id="284" nodeType="withEffect" fill="hold" presetClass="entr" presetID="22" presetSubtype="8">
                                  <p:stCondLst>
                                    <p:cond delay="0"/>
                                  </p:stCondLst>
                                  <p:childTnLst>
                                    <p:set>
                                      <p:cBhvr>
                                        <p:cTn id="285" dur="1" fill="hold">
                                          <p:stCondLst>
                                            <p:cond delay="0"/>
                                          </p:stCondLst>
                                        </p:cTn>
                                        <p:tgtEl>
                                          <p:spTgt spid="193"/>
                                        </p:tgtEl>
                                        <p:attrNameLst>
                                          <p:attrName>style.visibility</p:attrName>
                                        </p:attrNameLst>
                                      </p:cBhvr>
                                      <p:to>
                                        <p:strVal val="visible"/>
                                      </p:to>
                                    </p:set>
                                    <p:animEffect filter="wipe(left)" transition="in">
                                      <p:cBhvr additive="repl">
                                        <p:cTn id="286" dur="500"/>
                                        <p:tgtEl>
                                          <p:spTgt spid="193"/>
                                        </p:tgtEl>
                                      </p:cBhvr>
                                    </p:animEffec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22" presetSubtype="8">
                                  <p:stCondLst>
                                    <p:cond delay="0"/>
                                  </p:stCondLst>
                                  <p:childTnLst>
                                    <p:set>
                                      <p:cBhvr>
                                        <p:cTn id="290" dur="1" fill="hold">
                                          <p:stCondLst>
                                            <p:cond delay="0"/>
                                          </p:stCondLst>
                                        </p:cTn>
                                        <p:tgtEl>
                                          <p:spTgt spid="196"/>
                                        </p:tgtEl>
                                        <p:attrNameLst>
                                          <p:attrName>style.visibility</p:attrName>
                                        </p:attrNameLst>
                                      </p:cBhvr>
                                      <p:to>
                                        <p:strVal val="visible"/>
                                      </p:to>
                                    </p:set>
                                    <p:animEffect filter="wipe(left)" transition="in">
                                      <p:cBhvr additive="repl">
                                        <p:cTn id="291" dur="500"/>
                                        <p:tgtEl>
                                          <p:spTgt spid="196"/>
                                        </p:tgtEl>
                                      </p:cBhvr>
                                    </p:animEffect>
                                  </p:childTnLst>
                                </p:cTn>
                              </p:par>
                              <p:par>
                                <p:cTn id="292" nodeType="withEffect" fill="hold" presetClass="entr" presetID="22" presetSubtype="8">
                                  <p:stCondLst>
                                    <p:cond delay="0"/>
                                  </p:stCondLst>
                                  <p:childTnLst>
                                    <p:set>
                                      <p:cBhvr>
                                        <p:cTn id="293" dur="1" fill="hold">
                                          <p:stCondLst>
                                            <p:cond delay="0"/>
                                          </p:stCondLst>
                                        </p:cTn>
                                        <p:tgtEl>
                                          <p:spTgt spid="198"/>
                                        </p:tgtEl>
                                        <p:attrNameLst>
                                          <p:attrName>style.visibility</p:attrName>
                                        </p:attrNameLst>
                                      </p:cBhvr>
                                      <p:to>
                                        <p:strVal val="visible"/>
                                      </p:to>
                                    </p:set>
                                    <p:animEffect filter="wipe(left)" transition="in">
                                      <p:cBhvr additive="repl">
                                        <p:cTn id="294" dur="500"/>
                                        <p:tgtEl>
                                          <p:spTgt spid="198"/>
                                        </p:tgtEl>
                                      </p:cBhvr>
                                    </p:animEffect>
                                  </p:childTnLst>
                                </p:cTn>
                              </p:par>
                              <p:par>
                                <p:cTn id="295" nodeType="withEffect" fill="hold" presetClass="entr" presetID="22" presetSubtype="8">
                                  <p:stCondLst>
                                    <p:cond delay="0"/>
                                  </p:stCondLst>
                                  <p:childTnLst>
                                    <p:set>
                                      <p:cBhvr>
                                        <p:cTn id="296" dur="1" fill="hold">
                                          <p:stCondLst>
                                            <p:cond delay="0"/>
                                          </p:stCondLst>
                                        </p:cTn>
                                        <p:tgtEl>
                                          <p:spTgt spid="199"/>
                                        </p:tgtEl>
                                        <p:attrNameLst>
                                          <p:attrName>style.visibility</p:attrName>
                                        </p:attrNameLst>
                                      </p:cBhvr>
                                      <p:to>
                                        <p:strVal val="visible"/>
                                      </p:to>
                                    </p:set>
                                    <p:animEffect filter="wipe(left)" transition="in">
                                      <p:cBhvr additive="repl">
                                        <p:cTn id="297" dur="500"/>
                                        <p:tgtEl>
                                          <p:spTgt spid="199"/>
                                        </p:tgtEl>
                                      </p:cBhvr>
                                    </p:animEffect>
                                  </p:childTnLst>
                                </p:cTn>
                              </p:par>
                              <p:par>
                                <p:cTn id="298" nodeType="withEffect" fill="hold" presetClass="entr" presetID="22" presetSubtype="8">
                                  <p:stCondLst>
                                    <p:cond delay="0"/>
                                  </p:stCondLst>
                                  <p:childTnLst>
                                    <p:set>
                                      <p:cBhvr>
                                        <p:cTn id="299" dur="1" fill="hold">
                                          <p:stCondLst>
                                            <p:cond delay="0"/>
                                          </p:stCondLst>
                                        </p:cTn>
                                        <p:tgtEl>
                                          <p:spTgt spid="197"/>
                                        </p:tgtEl>
                                        <p:attrNameLst>
                                          <p:attrName>style.visibility</p:attrName>
                                        </p:attrNameLst>
                                      </p:cBhvr>
                                      <p:to>
                                        <p:strVal val="visible"/>
                                      </p:to>
                                    </p:set>
                                    <p:animEffect filter="wipe(left)" transition="in">
                                      <p:cBhvr additive="repl">
                                        <p:cTn id="300" dur="500"/>
                                        <p:tgtEl>
                                          <p:spTgt spid="197"/>
                                        </p:tgtEl>
                                      </p:cBhvr>
                                    </p:animEffect>
                                  </p:childTnLst>
                                </p:cTn>
                              </p:par>
                            </p:childTnLst>
                          </p:cTn>
                        </p:par>
                        <p:par>
                          <p:cTn id="301" fill="hold">
                            <p:stCondLst>
                              <p:cond delay="500"/>
                            </p:stCondLst>
                            <p:childTnLst>
                              <p:par>
                                <p:cTn id="302" nodeType="afterEffect" fill="hold" presetClass="entr" presetID="21" presetSubtype="1">
                                  <p:stCondLst>
                                    <p:cond delay="0"/>
                                  </p:stCondLst>
                                  <p:childTnLst>
                                    <p:set>
                                      <p:cBhvr>
                                        <p:cTn id="303" dur="1" fill="hold">
                                          <p:stCondLst>
                                            <p:cond delay="0"/>
                                          </p:stCondLst>
                                        </p:cTn>
                                        <p:tgtEl>
                                          <p:spTgt spid="-1"/>
                                        </p:tgtEl>
                                        <p:attrNameLst>
                                          <p:attrName>style.visibility</p:attrName>
                                        </p:attrNameLst>
                                      </p:cBhvr>
                                      <p:to>
                                        <p:strVal val="visible"/>
                                      </p:to>
                                    </p:set>
                                    <p:animEffect filter="wheel(1)" transition="in">
                                      <p:cBhvr additive="repl">
                                        <p:cTn id="304" dur="2000"/>
                                        <p:tgtEl>
                                          <p:spTgt spid="-1"/>
                                        </p:tgtEl>
                                      </p:cBhvr>
                                    </p:animEffect>
                                  </p:childTnLst>
                                </p:cTn>
                              </p:par>
                              <p:par>
                                <p:cTn id="305" nodeType="withEffect" fill="hold" presetClass="entr" presetID="21" presetSubtype="1">
                                  <p:stCondLst>
                                    <p:cond delay="0"/>
                                  </p:stCondLst>
                                  <p:childTnLst>
                                    <p:set>
                                      <p:cBhvr>
                                        <p:cTn id="306" dur="1" fill="hold">
                                          <p:stCondLst>
                                            <p:cond delay="0"/>
                                          </p:stCondLst>
                                        </p:cTn>
                                        <p:tgtEl>
                                          <p:spTgt spid="-1"/>
                                        </p:tgtEl>
                                        <p:attrNameLst>
                                          <p:attrName>style.visibility</p:attrName>
                                        </p:attrNameLst>
                                      </p:cBhvr>
                                      <p:to>
                                        <p:strVal val="visible"/>
                                      </p:to>
                                    </p:set>
                                    <p:animEffect filter="wheel(1)" transition="in">
                                      <p:cBhvr additive="repl">
                                        <p:cTn id="307" dur="2000"/>
                                        <p:tgtEl>
                                          <p:spTgt spid="-1"/>
                                        </p:tgtEl>
                                      </p:cBhvr>
                                    </p:animEffect>
                                  </p:childTnLst>
                                </p:cTn>
                              </p:par>
                              <p:par>
                                <p:cTn id="308" nodeType="withEffect" fill="hold" presetClass="entr" presetID="21" presetSubtype="1">
                                  <p:stCondLst>
                                    <p:cond delay="0"/>
                                  </p:stCondLst>
                                  <p:childTnLst>
                                    <p:set>
                                      <p:cBhvr>
                                        <p:cTn id="309" dur="1" fill="hold">
                                          <p:stCondLst>
                                            <p:cond delay="0"/>
                                          </p:stCondLst>
                                        </p:cTn>
                                        <p:tgtEl>
                                          <p:spTgt spid="-1"/>
                                        </p:tgtEl>
                                        <p:attrNameLst>
                                          <p:attrName>style.visibility</p:attrName>
                                        </p:attrNameLst>
                                      </p:cBhvr>
                                      <p:to>
                                        <p:strVal val="visible"/>
                                      </p:to>
                                    </p:set>
                                    <p:animEffect filter="wheel(1)" transition="in">
                                      <p:cBhvr additive="repl">
                                        <p:cTn id="310" dur="2000"/>
                                        <p:tgtEl>
                                          <p:spTgt spid="-1"/>
                                        </p:tgtEl>
                                      </p:cBhvr>
                                    </p:animEffect>
                                  </p:childTnLst>
                                </p:cTn>
                              </p:par>
                              <p:par>
                                <p:cTn id="311" nodeType="withEffect" fill="hold" presetClass="entr" presetID="21" presetSubtype="1">
                                  <p:stCondLst>
                                    <p:cond delay="0"/>
                                  </p:stCondLst>
                                  <p:childTnLst>
                                    <p:set>
                                      <p:cBhvr>
                                        <p:cTn id="312" dur="1" fill="hold">
                                          <p:stCondLst>
                                            <p:cond delay="0"/>
                                          </p:stCondLst>
                                        </p:cTn>
                                        <p:tgtEl>
                                          <p:spTgt spid="-1"/>
                                        </p:tgtEl>
                                        <p:attrNameLst>
                                          <p:attrName>style.visibility</p:attrName>
                                        </p:attrNameLst>
                                      </p:cBhvr>
                                      <p:to>
                                        <p:strVal val="visible"/>
                                      </p:to>
                                    </p:set>
                                    <p:animEffect filter="wheel(1)" transition="in">
                                      <p:cBhvr additive="repl">
                                        <p:cTn id="313" dur="20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542760" y="4721760"/>
            <a:ext cx="5138280" cy="2662560"/>
          </a:xfrm>
          <a:prstGeom prst="cloud">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7" name="TextShape 2"/>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Les gens ont commencé à ajouter des outils au Bitcoin</a:t>
            </a:r>
            <a:endParaRPr b="0" lang="en-US" sz="1800" spc="-1" strike="noStrike">
              <a:solidFill>
                <a:srgbClr val="000000"/>
              </a:solidFill>
              <a:uFill>
                <a:solidFill>
                  <a:srgbClr val="ffffff"/>
                </a:solidFill>
              </a:uFill>
              <a:latin typeface="Calibri"/>
            </a:endParaRPr>
          </a:p>
        </p:txBody>
      </p:sp>
      <p:sp>
        <p:nvSpPr>
          <p:cNvPr id="218" name="CustomShape 3"/>
          <p:cNvSpPr/>
          <p:nvPr/>
        </p:nvSpPr>
        <p:spPr>
          <a:xfrm rot="10800000">
            <a:off x="7622280" y="6112080"/>
            <a:ext cx="3052440" cy="1154520"/>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19" name="CustomShape 4"/>
          <p:cNvSpPr/>
          <p:nvPr/>
        </p:nvSpPr>
        <p:spPr>
          <a:xfrm>
            <a:off x="5743080" y="5127120"/>
            <a:ext cx="705600" cy="705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20" name="CustomShape 5"/>
          <p:cNvSpPr/>
          <p:nvPr/>
        </p:nvSpPr>
        <p:spPr>
          <a:xfrm rot="2208600">
            <a:off x="5823360" y="5432040"/>
            <a:ext cx="545040" cy="9576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1" name="CustomShape 6"/>
          <p:cNvSpPr/>
          <p:nvPr/>
        </p:nvSpPr>
        <p:spPr>
          <a:xfrm>
            <a:off x="5638680" y="2057760"/>
            <a:ext cx="9140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222" name="Picture 6" descr=""/>
          <p:cNvPicPr/>
          <p:nvPr/>
        </p:nvPicPr>
        <p:blipFill>
          <a:blip r:embed="rId1"/>
          <a:stretch/>
        </p:blipFill>
        <p:spPr>
          <a:xfrm>
            <a:off x="3527640" y="1780920"/>
            <a:ext cx="682200" cy="682200"/>
          </a:xfrm>
          <a:prstGeom prst="rect">
            <a:avLst/>
          </a:prstGeom>
          <a:ln>
            <a:noFill/>
          </a:ln>
        </p:spPr>
      </p:pic>
      <p:pic>
        <p:nvPicPr>
          <p:cNvPr id="223" name="Picture 6" descr=""/>
          <p:cNvPicPr/>
          <p:nvPr/>
        </p:nvPicPr>
        <p:blipFill>
          <a:blip r:embed="rId2"/>
          <a:stretch/>
        </p:blipFill>
        <p:spPr>
          <a:xfrm>
            <a:off x="2756160" y="2564280"/>
            <a:ext cx="682200" cy="682200"/>
          </a:xfrm>
          <a:prstGeom prst="rect">
            <a:avLst/>
          </a:prstGeom>
          <a:ln>
            <a:noFill/>
          </a:ln>
        </p:spPr>
      </p:pic>
      <p:pic>
        <p:nvPicPr>
          <p:cNvPr id="224" name="Picture 6" descr=""/>
          <p:cNvPicPr/>
          <p:nvPr/>
        </p:nvPicPr>
        <p:blipFill>
          <a:blip r:embed="rId3"/>
          <a:stretch/>
        </p:blipFill>
        <p:spPr>
          <a:xfrm>
            <a:off x="2756160" y="3503520"/>
            <a:ext cx="682200" cy="682200"/>
          </a:xfrm>
          <a:prstGeom prst="rect">
            <a:avLst/>
          </a:prstGeom>
          <a:ln>
            <a:noFill/>
          </a:ln>
        </p:spPr>
      </p:pic>
      <p:pic>
        <p:nvPicPr>
          <p:cNvPr id="225" name="Picture 6" descr=""/>
          <p:cNvPicPr/>
          <p:nvPr/>
        </p:nvPicPr>
        <p:blipFill>
          <a:blip r:embed="rId4"/>
          <a:stretch/>
        </p:blipFill>
        <p:spPr>
          <a:xfrm>
            <a:off x="3527640" y="4274280"/>
            <a:ext cx="682200" cy="682200"/>
          </a:xfrm>
          <a:prstGeom prst="rect">
            <a:avLst/>
          </a:prstGeom>
          <a:ln>
            <a:noFill/>
          </a:ln>
        </p:spPr>
      </p:pic>
      <p:sp>
        <p:nvSpPr>
          <p:cNvPr id="226" name="CustomShape 7"/>
          <p:cNvSpPr/>
          <p:nvPr/>
        </p:nvSpPr>
        <p:spPr>
          <a:xfrm>
            <a:off x="4569480" y="612792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227" name="CustomShape 8"/>
          <p:cNvSpPr/>
          <p:nvPr/>
        </p:nvSpPr>
        <p:spPr>
          <a:xfrm>
            <a:off x="4655520" y="622404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28" name="CustomShape 9"/>
          <p:cNvSpPr/>
          <p:nvPr/>
        </p:nvSpPr>
        <p:spPr>
          <a:xfrm>
            <a:off x="4569480" y="650304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229" name="CustomShape 10"/>
          <p:cNvSpPr/>
          <p:nvPr/>
        </p:nvSpPr>
        <p:spPr>
          <a:xfrm>
            <a:off x="4655520" y="659916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30" name="CustomShape 11"/>
          <p:cNvSpPr/>
          <p:nvPr/>
        </p:nvSpPr>
        <p:spPr>
          <a:xfrm>
            <a:off x="5123160" y="624528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231" name="CustomShape 12"/>
          <p:cNvSpPr/>
          <p:nvPr/>
        </p:nvSpPr>
        <p:spPr>
          <a:xfrm>
            <a:off x="5123160" y="661572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232" name="Line 13"/>
          <p:cNvSpPr/>
          <p:nvPr/>
        </p:nvSpPr>
        <p:spPr>
          <a:xfrm>
            <a:off x="1804680" y="422604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33" name="Line 14"/>
          <p:cNvSpPr/>
          <p:nvPr/>
        </p:nvSpPr>
        <p:spPr>
          <a:xfrm>
            <a:off x="1788480" y="3364200"/>
            <a:ext cx="861480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34" name="Line 15"/>
          <p:cNvSpPr/>
          <p:nvPr/>
        </p:nvSpPr>
        <p:spPr>
          <a:xfrm>
            <a:off x="1804680" y="253116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35" name="CustomShape 16"/>
          <p:cNvSpPr/>
          <p:nvPr/>
        </p:nvSpPr>
        <p:spPr>
          <a:xfrm>
            <a:off x="5237640" y="2149560"/>
            <a:ext cx="1716120" cy="280692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36" name="CustomShape 17"/>
          <p:cNvSpPr/>
          <p:nvPr/>
        </p:nvSpPr>
        <p:spPr>
          <a:xfrm rot="1761000">
            <a:off x="4239720" y="2512080"/>
            <a:ext cx="91404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37" name="CustomShape 18"/>
          <p:cNvSpPr/>
          <p:nvPr/>
        </p:nvSpPr>
        <p:spPr>
          <a:xfrm rot="19869600">
            <a:off x="4238280" y="4152960"/>
            <a:ext cx="91404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38" name="CustomShape 19"/>
          <p:cNvSpPr/>
          <p:nvPr/>
        </p:nvSpPr>
        <p:spPr>
          <a:xfrm rot="495000">
            <a:off x="3523680" y="3000600"/>
            <a:ext cx="155412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39" name="CustomShape 20"/>
          <p:cNvSpPr/>
          <p:nvPr/>
        </p:nvSpPr>
        <p:spPr>
          <a:xfrm rot="21141000">
            <a:off x="3512160" y="3584160"/>
            <a:ext cx="155412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40" name="CustomShape 21"/>
          <p:cNvSpPr/>
          <p:nvPr/>
        </p:nvSpPr>
        <p:spPr>
          <a:xfrm flipH="1" rot="9271200">
            <a:off x="7122240" y="2516400"/>
            <a:ext cx="914040" cy="157320"/>
          </a:xfrm>
          <a:prstGeom prst="rightArrow">
            <a:avLst>
              <a:gd name="adj1" fmla="val 50000"/>
              <a:gd name="adj2" fmla="val 50000"/>
            </a:avLst>
          </a:prstGeom>
          <a:gradFill>
            <a:gsLst>
              <a:gs pos="0">
                <a:srgbClr val="00b050"/>
              </a:gs>
              <a:gs pos="43000">
                <a:srgbClr val="f84836"/>
              </a:gs>
              <a:gs pos="100000">
                <a:srgbClr val="f84836"/>
              </a:gs>
            </a:gsLst>
            <a:lin ang="12330000"/>
          </a:gradFill>
          <a:ln>
            <a:noFill/>
          </a:ln>
        </p:spPr>
        <p:style>
          <a:lnRef idx="2">
            <a:schemeClr val="accent1">
              <a:shade val="50000"/>
            </a:schemeClr>
          </a:lnRef>
          <a:fillRef idx="1">
            <a:schemeClr val="accent1"/>
          </a:fillRef>
          <a:effectRef idx="0">
            <a:schemeClr val="accent1"/>
          </a:effectRef>
          <a:fontRef idx="minor"/>
        </p:style>
      </p:sp>
      <p:sp>
        <p:nvSpPr>
          <p:cNvPr id="241" name="CustomShape 22"/>
          <p:cNvSpPr/>
          <p:nvPr/>
        </p:nvSpPr>
        <p:spPr>
          <a:xfrm flipH="1" rot="12417000">
            <a:off x="7119720" y="4153680"/>
            <a:ext cx="914040" cy="15696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242" name="CustomShape 23"/>
          <p:cNvSpPr/>
          <p:nvPr/>
        </p:nvSpPr>
        <p:spPr>
          <a:xfrm flipH="1" rot="10267200">
            <a:off x="7161120" y="2985120"/>
            <a:ext cx="1554120" cy="15696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243" name="CustomShape 24"/>
          <p:cNvSpPr/>
          <p:nvPr/>
        </p:nvSpPr>
        <p:spPr>
          <a:xfrm flipH="1" rot="11358000">
            <a:off x="7149600" y="3587760"/>
            <a:ext cx="1554120" cy="15732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244" name="CustomShape 25"/>
          <p:cNvSpPr/>
          <p:nvPr/>
        </p:nvSpPr>
        <p:spPr>
          <a:xfrm>
            <a:off x="6720480" y="468072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45" name="CustomShape 26"/>
          <p:cNvSpPr/>
          <p:nvPr/>
        </p:nvSpPr>
        <p:spPr>
          <a:xfrm>
            <a:off x="6720480" y="4461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46" name="CustomShape 27"/>
          <p:cNvSpPr/>
          <p:nvPr/>
        </p:nvSpPr>
        <p:spPr>
          <a:xfrm>
            <a:off x="6721200" y="4236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47" name="CustomShape 28"/>
          <p:cNvSpPr/>
          <p:nvPr/>
        </p:nvSpPr>
        <p:spPr>
          <a:xfrm>
            <a:off x="6721200" y="402084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48" name="CustomShape 29"/>
          <p:cNvSpPr/>
          <p:nvPr/>
        </p:nvSpPr>
        <p:spPr>
          <a:xfrm>
            <a:off x="6588360" y="379692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49" name="CustomShape 30"/>
          <p:cNvSpPr/>
          <p:nvPr/>
        </p:nvSpPr>
        <p:spPr>
          <a:xfrm>
            <a:off x="6716880" y="3570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0" name="CustomShape 31"/>
          <p:cNvSpPr/>
          <p:nvPr/>
        </p:nvSpPr>
        <p:spPr>
          <a:xfrm>
            <a:off x="6716880" y="3351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1" name="CustomShape 32"/>
          <p:cNvSpPr/>
          <p:nvPr/>
        </p:nvSpPr>
        <p:spPr>
          <a:xfrm>
            <a:off x="6717600" y="3126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2" name="CustomShape 33"/>
          <p:cNvSpPr/>
          <p:nvPr/>
        </p:nvSpPr>
        <p:spPr>
          <a:xfrm>
            <a:off x="6717600" y="2910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3" name="CustomShape 34"/>
          <p:cNvSpPr/>
          <p:nvPr/>
        </p:nvSpPr>
        <p:spPr>
          <a:xfrm>
            <a:off x="6584760" y="268668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4" name="CustomShape 35"/>
          <p:cNvSpPr/>
          <p:nvPr/>
        </p:nvSpPr>
        <p:spPr>
          <a:xfrm>
            <a:off x="6716880" y="247356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55" name="CustomShape 36"/>
          <p:cNvSpPr/>
          <p:nvPr/>
        </p:nvSpPr>
        <p:spPr>
          <a:xfrm>
            <a:off x="5181480" y="2111040"/>
            <a:ext cx="18284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256" name="Picture 6" descr=""/>
          <p:cNvPicPr/>
          <p:nvPr/>
        </p:nvPicPr>
        <p:blipFill>
          <a:blip r:embed="rId5"/>
          <a:srcRect l="0" t="0" r="47340" b="0"/>
          <a:stretch/>
        </p:blipFill>
        <p:spPr>
          <a:xfrm>
            <a:off x="8760960" y="2565720"/>
            <a:ext cx="359280" cy="682200"/>
          </a:xfrm>
          <a:prstGeom prst="rect">
            <a:avLst/>
          </a:prstGeom>
          <a:ln>
            <a:noFill/>
          </a:ln>
        </p:spPr>
      </p:pic>
      <p:pic>
        <p:nvPicPr>
          <p:cNvPr id="257" name="Picture 6" descr=""/>
          <p:cNvPicPr/>
          <p:nvPr/>
        </p:nvPicPr>
        <p:blipFill>
          <a:blip r:embed="rId6"/>
          <a:srcRect l="52394" t="0" r="0" b="0"/>
          <a:stretch/>
        </p:blipFill>
        <p:spPr>
          <a:xfrm>
            <a:off x="9118800" y="2562840"/>
            <a:ext cx="324360" cy="682200"/>
          </a:xfrm>
          <a:prstGeom prst="rect">
            <a:avLst/>
          </a:prstGeom>
          <a:ln>
            <a:noFill/>
          </a:ln>
        </p:spPr>
      </p:pic>
      <p:pic>
        <p:nvPicPr>
          <p:cNvPr id="258" name="Picture 6" descr=""/>
          <p:cNvPicPr/>
          <p:nvPr/>
        </p:nvPicPr>
        <p:blipFill>
          <a:blip r:embed="rId7"/>
          <a:srcRect l="0" t="50709" r="47606" b="0"/>
          <a:stretch/>
        </p:blipFill>
        <p:spPr>
          <a:xfrm>
            <a:off x="8760960" y="2910240"/>
            <a:ext cx="357480" cy="336240"/>
          </a:xfrm>
          <a:prstGeom prst="rect">
            <a:avLst/>
          </a:prstGeom>
          <a:ln>
            <a:noFill/>
          </a:ln>
        </p:spPr>
      </p:pic>
      <p:pic>
        <p:nvPicPr>
          <p:cNvPr id="259" name="Picture 6" descr=""/>
          <p:cNvPicPr/>
          <p:nvPr/>
        </p:nvPicPr>
        <p:blipFill>
          <a:blip r:embed="rId8"/>
          <a:srcRect l="52305" t="49645" r="0" b="0"/>
          <a:stretch/>
        </p:blipFill>
        <p:spPr>
          <a:xfrm>
            <a:off x="9118800" y="2904480"/>
            <a:ext cx="325440" cy="343080"/>
          </a:xfrm>
          <a:prstGeom prst="rect">
            <a:avLst/>
          </a:prstGeom>
          <a:ln>
            <a:noFill/>
          </a:ln>
        </p:spPr>
      </p:pic>
      <p:pic>
        <p:nvPicPr>
          <p:cNvPr id="260" name="Picture 6" descr=""/>
          <p:cNvPicPr/>
          <p:nvPr/>
        </p:nvPicPr>
        <p:blipFill>
          <a:blip r:embed="rId9"/>
          <a:srcRect l="0" t="0" r="47340" b="0"/>
          <a:stretch/>
        </p:blipFill>
        <p:spPr>
          <a:xfrm>
            <a:off x="8758800" y="3504960"/>
            <a:ext cx="359280" cy="682200"/>
          </a:xfrm>
          <a:prstGeom prst="rect">
            <a:avLst/>
          </a:prstGeom>
          <a:ln>
            <a:noFill/>
          </a:ln>
        </p:spPr>
      </p:pic>
      <p:pic>
        <p:nvPicPr>
          <p:cNvPr id="261" name="Picture 6" descr=""/>
          <p:cNvPicPr/>
          <p:nvPr/>
        </p:nvPicPr>
        <p:blipFill>
          <a:blip r:embed="rId10"/>
          <a:srcRect l="52394" t="0" r="0" b="0"/>
          <a:stretch/>
        </p:blipFill>
        <p:spPr>
          <a:xfrm>
            <a:off x="9116640" y="3502080"/>
            <a:ext cx="324360" cy="682200"/>
          </a:xfrm>
          <a:prstGeom prst="rect">
            <a:avLst/>
          </a:prstGeom>
          <a:ln>
            <a:noFill/>
          </a:ln>
        </p:spPr>
      </p:pic>
      <p:pic>
        <p:nvPicPr>
          <p:cNvPr id="262" name="Picture 6" descr=""/>
          <p:cNvPicPr/>
          <p:nvPr/>
        </p:nvPicPr>
        <p:blipFill>
          <a:blip r:embed="rId11"/>
          <a:srcRect l="0" t="50709" r="47606" b="0"/>
          <a:stretch/>
        </p:blipFill>
        <p:spPr>
          <a:xfrm>
            <a:off x="8758800" y="3849480"/>
            <a:ext cx="357480" cy="336240"/>
          </a:xfrm>
          <a:prstGeom prst="rect">
            <a:avLst/>
          </a:prstGeom>
          <a:ln>
            <a:noFill/>
          </a:ln>
        </p:spPr>
      </p:pic>
      <p:pic>
        <p:nvPicPr>
          <p:cNvPr id="263" name="Picture 6" descr=""/>
          <p:cNvPicPr/>
          <p:nvPr/>
        </p:nvPicPr>
        <p:blipFill>
          <a:blip r:embed="rId12"/>
          <a:srcRect l="52305" t="49645" r="0" b="0"/>
          <a:stretch/>
        </p:blipFill>
        <p:spPr>
          <a:xfrm>
            <a:off x="9116640" y="3843720"/>
            <a:ext cx="325440" cy="343080"/>
          </a:xfrm>
          <a:prstGeom prst="rect">
            <a:avLst/>
          </a:prstGeom>
          <a:ln>
            <a:noFill/>
          </a:ln>
        </p:spPr>
      </p:pic>
      <p:pic>
        <p:nvPicPr>
          <p:cNvPr id="264" name="Picture 6" descr=""/>
          <p:cNvPicPr/>
          <p:nvPr/>
        </p:nvPicPr>
        <p:blipFill>
          <a:blip r:embed="rId13"/>
          <a:srcRect l="0" t="0" r="47340" b="0"/>
          <a:stretch/>
        </p:blipFill>
        <p:spPr>
          <a:xfrm>
            <a:off x="8070480" y="4274640"/>
            <a:ext cx="359280" cy="682200"/>
          </a:xfrm>
          <a:prstGeom prst="rect">
            <a:avLst/>
          </a:prstGeom>
          <a:ln>
            <a:noFill/>
          </a:ln>
        </p:spPr>
      </p:pic>
      <p:pic>
        <p:nvPicPr>
          <p:cNvPr id="265" name="Picture 6" descr=""/>
          <p:cNvPicPr/>
          <p:nvPr/>
        </p:nvPicPr>
        <p:blipFill>
          <a:blip r:embed="rId14"/>
          <a:srcRect l="52394" t="0" r="0" b="0"/>
          <a:stretch/>
        </p:blipFill>
        <p:spPr>
          <a:xfrm>
            <a:off x="8428320" y="4271760"/>
            <a:ext cx="324360" cy="682200"/>
          </a:xfrm>
          <a:prstGeom prst="rect">
            <a:avLst/>
          </a:prstGeom>
          <a:ln>
            <a:noFill/>
          </a:ln>
        </p:spPr>
      </p:pic>
      <p:pic>
        <p:nvPicPr>
          <p:cNvPr id="266" name="Picture 6" descr=""/>
          <p:cNvPicPr/>
          <p:nvPr/>
        </p:nvPicPr>
        <p:blipFill>
          <a:blip r:embed="rId15"/>
          <a:srcRect l="0" t="50709" r="47606" b="0"/>
          <a:stretch/>
        </p:blipFill>
        <p:spPr>
          <a:xfrm>
            <a:off x="8070480" y="4619160"/>
            <a:ext cx="357480" cy="336240"/>
          </a:xfrm>
          <a:prstGeom prst="rect">
            <a:avLst/>
          </a:prstGeom>
          <a:ln>
            <a:noFill/>
          </a:ln>
        </p:spPr>
      </p:pic>
      <p:pic>
        <p:nvPicPr>
          <p:cNvPr id="267" name="Picture 6" descr=""/>
          <p:cNvPicPr/>
          <p:nvPr/>
        </p:nvPicPr>
        <p:blipFill>
          <a:blip r:embed="rId16"/>
          <a:srcRect l="52305" t="49645" r="0" b="0"/>
          <a:stretch/>
        </p:blipFill>
        <p:spPr>
          <a:xfrm>
            <a:off x="8428320" y="4613400"/>
            <a:ext cx="325440" cy="343080"/>
          </a:xfrm>
          <a:prstGeom prst="rect">
            <a:avLst/>
          </a:prstGeom>
          <a:ln>
            <a:noFill/>
          </a:ln>
        </p:spPr>
      </p:pic>
      <p:pic>
        <p:nvPicPr>
          <p:cNvPr id="268" name="Picture 6" descr=""/>
          <p:cNvPicPr/>
          <p:nvPr/>
        </p:nvPicPr>
        <p:blipFill>
          <a:blip r:embed="rId17"/>
          <a:srcRect l="0" t="0" r="47340" b="0"/>
          <a:stretch/>
        </p:blipFill>
        <p:spPr>
          <a:xfrm>
            <a:off x="8070480" y="1785600"/>
            <a:ext cx="359280" cy="682200"/>
          </a:xfrm>
          <a:prstGeom prst="rect">
            <a:avLst/>
          </a:prstGeom>
          <a:ln>
            <a:noFill/>
          </a:ln>
        </p:spPr>
      </p:pic>
      <p:pic>
        <p:nvPicPr>
          <p:cNvPr id="269" name="Picture 6" descr=""/>
          <p:cNvPicPr/>
          <p:nvPr/>
        </p:nvPicPr>
        <p:blipFill>
          <a:blip r:embed="rId18"/>
          <a:srcRect l="52394" t="0" r="0" b="0"/>
          <a:stretch/>
        </p:blipFill>
        <p:spPr>
          <a:xfrm>
            <a:off x="8428320" y="1782720"/>
            <a:ext cx="324360" cy="682200"/>
          </a:xfrm>
          <a:prstGeom prst="rect">
            <a:avLst/>
          </a:prstGeom>
          <a:ln>
            <a:noFill/>
          </a:ln>
        </p:spPr>
      </p:pic>
      <p:pic>
        <p:nvPicPr>
          <p:cNvPr id="270" name="Picture 6" descr=""/>
          <p:cNvPicPr/>
          <p:nvPr/>
        </p:nvPicPr>
        <p:blipFill>
          <a:blip r:embed="rId19"/>
          <a:srcRect l="0" t="50709" r="47606" b="0"/>
          <a:stretch/>
        </p:blipFill>
        <p:spPr>
          <a:xfrm>
            <a:off x="8070480" y="2130480"/>
            <a:ext cx="357480" cy="336240"/>
          </a:xfrm>
          <a:prstGeom prst="rect">
            <a:avLst/>
          </a:prstGeom>
          <a:ln>
            <a:noFill/>
          </a:ln>
        </p:spPr>
      </p:pic>
      <p:pic>
        <p:nvPicPr>
          <p:cNvPr id="271" name="Picture 6" descr=""/>
          <p:cNvPicPr/>
          <p:nvPr/>
        </p:nvPicPr>
        <p:blipFill>
          <a:blip r:embed="rId20"/>
          <a:srcRect l="52305" t="49645" r="0" b="0"/>
          <a:stretch/>
        </p:blipFill>
        <p:spPr>
          <a:xfrm>
            <a:off x="8428320" y="2124360"/>
            <a:ext cx="325440" cy="343080"/>
          </a:xfrm>
          <a:prstGeom prst="rect">
            <a:avLst/>
          </a:prstGeom>
          <a:ln>
            <a:noFill/>
          </a:ln>
        </p:spPr>
      </p:pic>
    </p:spTree>
  </p:cSld>
  <p:timing>
    <p:tnLst>
      <p:par>
        <p:cTn id="314" dur="indefinite" restart="never" nodeType="tmRoot">
          <p:childTnLst>
            <p:seq>
              <p:cTn id="315"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542760" y="4721760"/>
            <a:ext cx="5138280" cy="2662560"/>
          </a:xfrm>
          <a:prstGeom prst="cloud">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73" name="TextShape 2"/>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Les gens ont commencé à ajouter des outils au Bitcoin</a:t>
            </a:r>
            <a:endParaRPr b="0" lang="en-US" sz="1800" spc="-1" strike="noStrike">
              <a:solidFill>
                <a:srgbClr val="000000"/>
              </a:solidFill>
              <a:uFill>
                <a:solidFill>
                  <a:srgbClr val="ffffff"/>
                </a:solidFill>
              </a:uFill>
              <a:latin typeface="Calibri"/>
            </a:endParaRPr>
          </a:p>
        </p:txBody>
      </p:sp>
      <p:sp>
        <p:nvSpPr>
          <p:cNvPr id="274" name="CustomShape 3"/>
          <p:cNvSpPr/>
          <p:nvPr/>
        </p:nvSpPr>
        <p:spPr>
          <a:xfrm rot="10800000">
            <a:off x="7622280" y="6112080"/>
            <a:ext cx="3052440" cy="1154520"/>
          </a:xfrm>
          <a:prstGeom prst="flowChartManualOperation">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75" name="CustomShape 4"/>
          <p:cNvSpPr/>
          <p:nvPr/>
        </p:nvSpPr>
        <p:spPr>
          <a:xfrm>
            <a:off x="5743080" y="5127120"/>
            <a:ext cx="705600" cy="705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76" name="CustomShape 5"/>
          <p:cNvSpPr/>
          <p:nvPr/>
        </p:nvSpPr>
        <p:spPr>
          <a:xfrm rot="2208600">
            <a:off x="5823360" y="5432040"/>
            <a:ext cx="545040" cy="95760"/>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77" name="CustomShape 6"/>
          <p:cNvSpPr/>
          <p:nvPr/>
        </p:nvSpPr>
        <p:spPr>
          <a:xfrm>
            <a:off x="5638680" y="2057760"/>
            <a:ext cx="9140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278" name="Picture 6" descr=""/>
          <p:cNvPicPr/>
          <p:nvPr/>
        </p:nvPicPr>
        <p:blipFill>
          <a:blip r:embed="rId1"/>
          <a:stretch/>
        </p:blipFill>
        <p:spPr>
          <a:xfrm>
            <a:off x="3527640" y="1780920"/>
            <a:ext cx="682200" cy="682200"/>
          </a:xfrm>
          <a:prstGeom prst="rect">
            <a:avLst/>
          </a:prstGeom>
          <a:ln>
            <a:noFill/>
          </a:ln>
        </p:spPr>
      </p:pic>
      <p:pic>
        <p:nvPicPr>
          <p:cNvPr id="279" name="Picture 6" descr=""/>
          <p:cNvPicPr/>
          <p:nvPr/>
        </p:nvPicPr>
        <p:blipFill>
          <a:blip r:embed="rId2"/>
          <a:stretch/>
        </p:blipFill>
        <p:spPr>
          <a:xfrm>
            <a:off x="2756160" y="2564280"/>
            <a:ext cx="682200" cy="682200"/>
          </a:xfrm>
          <a:prstGeom prst="rect">
            <a:avLst/>
          </a:prstGeom>
          <a:ln>
            <a:noFill/>
          </a:ln>
        </p:spPr>
      </p:pic>
      <p:pic>
        <p:nvPicPr>
          <p:cNvPr id="280" name="Picture 6" descr=""/>
          <p:cNvPicPr/>
          <p:nvPr/>
        </p:nvPicPr>
        <p:blipFill>
          <a:blip r:embed="rId3"/>
          <a:stretch/>
        </p:blipFill>
        <p:spPr>
          <a:xfrm>
            <a:off x="2756160" y="3503520"/>
            <a:ext cx="682200" cy="682200"/>
          </a:xfrm>
          <a:prstGeom prst="rect">
            <a:avLst/>
          </a:prstGeom>
          <a:ln>
            <a:noFill/>
          </a:ln>
        </p:spPr>
      </p:pic>
      <p:pic>
        <p:nvPicPr>
          <p:cNvPr id="281" name="Picture 6" descr=""/>
          <p:cNvPicPr/>
          <p:nvPr/>
        </p:nvPicPr>
        <p:blipFill>
          <a:blip r:embed="rId4"/>
          <a:stretch/>
        </p:blipFill>
        <p:spPr>
          <a:xfrm>
            <a:off x="3527640" y="4274280"/>
            <a:ext cx="682200" cy="682200"/>
          </a:xfrm>
          <a:prstGeom prst="rect">
            <a:avLst/>
          </a:prstGeom>
          <a:ln>
            <a:noFill/>
          </a:ln>
        </p:spPr>
      </p:pic>
      <p:sp>
        <p:nvSpPr>
          <p:cNvPr id="282" name="CustomShape 7"/>
          <p:cNvSpPr/>
          <p:nvPr/>
        </p:nvSpPr>
        <p:spPr>
          <a:xfrm>
            <a:off x="4569480" y="612792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283" name="CustomShape 8"/>
          <p:cNvSpPr/>
          <p:nvPr/>
        </p:nvSpPr>
        <p:spPr>
          <a:xfrm>
            <a:off x="4655520" y="622404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84" name="CustomShape 9"/>
          <p:cNvSpPr/>
          <p:nvPr/>
        </p:nvSpPr>
        <p:spPr>
          <a:xfrm>
            <a:off x="4569480" y="6503040"/>
            <a:ext cx="3052440" cy="374400"/>
          </a:xfrm>
          <a:prstGeom prst="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p:style>
      </p:sp>
      <p:sp>
        <p:nvSpPr>
          <p:cNvPr id="285" name="CustomShape 10"/>
          <p:cNvSpPr/>
          <p:nvPr/>
        </p:nvSpPr>
        <p:spPr>
          <a:xfrm>
            <a:off x="4655520" y="6599160"/>
            <a:ext cx="182520" cy="182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286" name="CustomShape 11"/>
          <p:cNvSpPr/>
          <p:nvPr/>
        </p:nvSpPr>
        <p:spPr>
          <a:xfrm>
            <a:off x="5123160" y="624528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287" name="CustomShape 12"/>
          <p:cNvSpPr/>
          <p:nvPr/>
        </p:nvSpPr>
        <p:spPr>
          <a:xfrm>
            <a:off x="5123160" y="6615720"/>
            <a:ext cx="1945080" cy="140400"/>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p:style>
      </p:sp>
      <p:sp>
        <p:nvSpPr>
          <p:cNvPr id="288" name="Line 13"/>
          <p:cNvSpPr/>
          <p:nvPr/>
        </p:nvSpPr>
        <p:spPr>
          <a:xfrm>
            <a:off x="1804680" y="422604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89" name="Line 14"/>
          <p:cNvSpPr/>
          <p:nvPr/>
        </p:nvSpPr>
        <p:spPr>
          <a:xfrm>
            <a:off x="1788480" y="3364200"/>
            <a:ext cx="861480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90" name="Line 15"/>
          <p:cNvSpPr/>
          <p:nvPr/>
        </p:nvSpPr>
        <p:spPr>
          <a:xfrm>
            <a:off x="1804680" y="2531160"/>
            <a:ext cx="8614440" cy="360"/>
          </a:xfrm>
          <a:prstGeom prst="line">
            <a:avLst/>
          </a:prstGeom>
          <a:ln w="38160">
            <a:solidFill>
              <a:schemeClr val="tx1"/>
            </a:solidFill>
            <a:custDash>
              <a:ds d="400000" sp="300000"/>
            </a:custDash>
          </a:ln>
        </p:spPr>
        <p:style>
          <a:lnRef idx="1">
            <a:schemeClr val="accent1"/>
          </a:lnRef>
          <a:fillRef idx="0">
            <a:schemeClr val="accent1"/>
          </a:fillRef>
          <a:effectRef idx="0">
            <a:schemeClr val="accent1"/>
          </a:effectRef>
          <a:fontRef idx="minor"/>
        </p:style>
      </p:sp>
      <p:sp>
        <p:nvSpPr>
          <p:cNvPr id="291" name="CustomShape 16"/>
          <p:cNvSpPr/>
          <p:nvPr/>
        </p:nvSpPr>
        <p:spPr>
          <a:xfrm>
            <a:off x="5237640" y="2149560"/>
            <a:ext cx="1716120" cy="2806920"/>
          </a:xfrm>
          <a:prstGeom prst="flowChartAlternate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92" name="CustomShape 17"/>
          <p:cNvSpPr/>
          <p:nvPr/>
        </p:nvSpPr>
        <p:spPr>
          <a:xfrm rot="1761000">
            <a:off x="4239720" y="2512080"/>
            <a:ext cx="91404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93" name="CustomShape 18"/>
          <p:cNvSpPr/>
          <p:nvPr/>
        </p:nvSpPr>
        <p:spPr>
          <a:xfrm rot="19869600">
            <a:off x="4238280" y="4152960"/>
            <a:ext cx="914040" cy="157320"/>
          </a:xfrm>
          <a:prstGeom prst="rightArrow">
            <a:avLst>
              <a:gd name="adj1" fmla="val 50000"/>
              <a:gd name="adj2"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294" name="CustomShape 19"/>
          <p:cNvSpPr/>
          <p:nvPr/>
        </p:nvSpPr>
        <p:spPr>
          <a:xfrm rot="495000">
            <a:off x="3523680" y="3000600"/>
            <a:ext cx="155412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95" name="CustomShape 20"/>
          <p:cNvSpPr/>
          <p:nvPr/>
        </p:nvSpPr>
        <p:spPr>
          <a:xfrm rot="21141000">
            <a:off x="3512160" y="3584160"/>
            <a:ext cx="1554120" cy="157320"/>
          </a:xfrm>
          <a:prstGeom prst="rightArrow">
            <a:avLst>
              <a:gd name="adj1" fmla="val 50000"/>
              <a:gd name="adj2" fmla="val 50000"/>
            </a:avLst>
          </a:prstGeom>
          <a:solidFill>
            <a:srgbClr val="f84836"/>
          </a:solidFill>
          <a:ln>
            <a:noFill/>
          </a:ln>
        </p:spPr>
        <p:style>
          <a:lnRef idx="2">
            <a:schemeClr val="accent1">
              <a:shade val="50000"/>
            </a:schemeClr>
          </a:lnRef>
          <a:fillRef idx="1">
            <a:schemeClr val="accent1"/>
          </a:fillRef>
          <a:effectRef idx="0">
            <a:schemeClr val="accent1"/>
          </a:effectRef>
          <a:fontRef idx="minor"/>
        </p:style>
      </p:sp>
      <p:sp>
        <p:nvSpPr>
          <p:cNvPr id="296" name="CustomShape 21"/>
          <p:cNvSpPr/>
          <p:nvPr/>
        </p:nvSpPr>
        <p:spPr>
          <a:xfrm>
            <a:off x="6720480" y="468072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97" name="CustomShape 22"/>
          <p:cNvSpPr/>
          <p:nvPr/>
        </p:nvSpPr>
        <p:spPr>
          <a:xfrm>
            <a:off x="6720480" y="4461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98" name="CustomShape 23"/>
          <p:cNvSpPr/>
          <p:nvPr/>
        </p:nvSpPr>
        <p:spPr>
          <a:xfrm>
            <a:off x="6721200" y="4236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99" name="CustomShape 24"/>
          <p:cNvSpPr/>
          <p:nvPr/>
        </p:nvSpPr>
        <p:spPr>
          <a:xfrm>
            <a:off x="6721200" y="402084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0" name="CustomShape 25"/>
          <p:cNvSpPr/>
          <p:nvPr/>
        </p:nvSpPr>
        <p:spPr>
          <a:xfrm>
            <a:off x="6588360" y="379692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1" name="CustomShape 26"/>
          <p:cNvSpPr/>
          <p:nvPr/>
        </p:nvSpPr>
        <p:spPr>
          <a:xfrm>
            <a:off x="6716880" y="357048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2" name="CustomShape 27"/>
          <p:cNvSpPr/>
          <p:nvPr/>
        </p:nvSpPr>
        <p:spPr>
          <a:xfrm>
            <a:off x="6716880" y="3351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3" name="CustomShape 28"/>
          <p:cNvSpPr/>
          <p:nvPr/>
        </p:nvSpPr>
        <p:spPr>
          <a:xfrm>
            <a:off x="6717600" y="3126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4" name="CustomShape 29"/>
          <p:cNvSpPr/>
          <p:nvPr/>
        </p:nvSpPr>
        <p:spPr>
          <a:xfrm>
            <a:off x="6717600" y="291060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5" name="CustomShape 30"/>
          <p:cNvSpPr/>
          <p:nvPr/>
        </p:nvSpPr>
        <p:spPr>
          <a:xfrm>
            <a:off x="6584760" y="2686680"/>
            <a:ext cx="36540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6" name="CustomShape 31"/>
          <p:cNvSpPr/>
          <p:nvPr/>
        </p:nvSpPr>
        <p:spPr>
          <a:xfrm>
            <a:off x="6716880" y="2473560"/>
            <a:ext cx="233280" cy="45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07" name="CustomShape 32"/>
          <p:cNvSpPr/>
          <p:nvPr/>
        </p:nvSpPr>
        <p:spPr>
          <a:xfrm>
            <a:off x="5181480" y="2111040"/>
            <a:ext cx="1828440" cy="127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08" name="CustomShape 33"/>
          <p:cNvSpPr/>
          <p:nvPr/>
        </p:nvSpPr>
        <p:spPr>
          <a:xfrm flipH="1" rot="9271200">
            <a:off x="7122240" y="2516400"/>
            <a:ext cx="914040" cy="157320"/>
          </a:xfrm>
          <a:prstGeom prst="rightArrow">
            <a:avLst>
              <a:gd name="adj1" fmla="val 50000"/>
              <a:gd name="adj2" fmla="val 50000"/>
            </a:avLst>
          </a:prstGeom>
          <a:gradFill>
            <a:gsLst>
              <a:gs pos="0">
                <a:srgbClr val="00b050"/>
              </a:gs>
              <a:gs pos="43000">
                <a:srgbClr val="f84836"/>
              </a:gs>
              <a:gs pos="100000">
                <a:srgbClr val="f84836"/>
              </a:gs>
            </a:gsLst>
            <a:lin ang="12330000"/>
          </a:gradFill>
          <a:ln>
            <a:noFill/>
          </a:ln>
        </p:spPr>
        <p:style>
          <a:lnRef idx="2">
            <a:schemeClr val="accent1">
              <a:shade val="50000"/>
            </a:schemeClr>
          </a:lnRef>
          <a:fillRef idx="1">
            <a:schemeClr val="accent1"/>
          </a:fillRef>
          <a:effectRef idx="0">
            <a:schemeClr val="accent1"/>
          </a:effectRef>
          <a:fontRef idx="minor"/>
        </p:style>
      </p:sp>
      <p:sp>
        <p:nvSpPr>
          <p:cNvPr id="309" name="CustomShape 34"/>
          <p:cNvSpPr/>
          <p:nvPr/>
        </p:nvSpPr>
        <p:spPr>
          <a:xfrm flipH="1" rot="12417000">
            <a:off x="7119720" y="4153680"/>
            <a:ext cx="914040" cy="15696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310" name="CustomShape 35"/>
          <p:cNvSpPr/>
          <p:nvPr/>
        </p:nvSpPr>
        <p:spPr>
          <a:xfrm flipH="1" rot="10267200">
            <a:off x="7161120" y="2985120"/>
            <a:ext cx="1554120" cy="15696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311" name="CustomShape 36"/>
          <p:cNvSpPr/>
          <p:nvPr/>
        </p:nvSpPr>
        <p:spPr>
          <a:xfrm flipH="1" rot="11358000">
            <a:off x="7149600" y="3587760"/>
            <a:ext cx="1554120" cy="157320"/>
          </a:xfrm>
          <a:prstGeom prst="rightArrow">
            <a:avLst>
              <a:gd name="adj1" fmla="val 50000"/>
              <a:gd name="adj2" fmla="val 50000"/>
            </a:avLst>
          </a:prstGeom>
          <a:gradFill>
            <a:gsLst>
              <a:gs pos="0">
                <a:srgbClr val="00b050"/>
              </a:gs>
              <a:gs pos="43000">
                <a:srgbClr val="f84836"/>
              </a:gs>
              <a:gs pos="100000">
                <a:srgbClr val="f84836"/>
              </a:gs>
            </a:gsLst>
            <a:lin ang="10800000"/>
          </a:gradFill>
          <a:ln>
            <a:noFill/>
          </a:ln>
        </p:spPr>
        <p:style>
          <a:lnRef idx="2">
            <a:schemeClr val="accent1">
              <a:shade val="50000"/>
            </a:schemeClr>
          </a:lnRef>
          <a:fillRef idx="1">
            <a:schemeClr val="accent1"/>
          </a:fillRef>
          <a:effectRef idx="0">
            <a:schemeClr val="accent1"/>
          </a:effectRef>
          <a:fontRef idx="minor"/>
        </p:style>
      </p:sp>
      <p:pic>
        <p:nvPicPr>
          <p:cNvPr id="312" name="Picture 6" descr=""/>
          <p:cNvPicPr/>
          <p:nvPr/>
        </p:nvPicPr>
        <p:blipFill>
          <a:blip r:embed="rId5"/>
          <a:srcRect l="0" t="0" r="47340" b="0"/>
          <a:stretch/>
        </p:blipFill>
        <p:spPr>
          <a:xfrm>
            <a:off x="8760960" y="2565720"/>
            <a:ext cx="359280" cy="682200"/>
          </a:xfrm>
          <a:prstGeom prst="rect">
            <a:avLst/>
          </a:prstGeom>
          <a:ln>
            <a:noFill/>
          </a:ln>
        </p:spPr>
      </p:pic>
      <p:pic>
        <p:nvPicPr>
          <p:cNvPr id="313" name="Picture 6" descr=""/>
          <p:cNvPicPr/>
          <p:nvPr/>
        </p:nvPicPr>
        <p:blipFill>
          <a:blip r:embed="rId6"/>
          <a:srcRect l="52394" t="0" r="0" b="0"/>
          <a:stretch/>
        </p:blipFill>
        <p:spPr>
          <a:xfrm>
            <a:off x="9118800" y="2562840"/>
            <a:ext cx="324360" cy="682200"/>
          </a:xfrm>
          <a:prstGeom prst="rect">
            <a:avLst/>
          </a:prstGeom>
          <a:ln>
            <a:noFill/>
          </a:ln>
        </p:spPr>
      </p:pic>
      <p:pic>
        <p:nvPicPr>
          <p:cNvPr id="314" name="Picture 6" descr=""/>
          <p:cNvPicPr/>
          <p:nvPr/>
        </p:nvPicPr>
        <p:blipFill>
          <a:blip r:embed="rId7"/>
          <a:srcRect l="0" t="50709" r="47606" b="0"/>
          <a:stretch/>
        </p:blipFill>
        <p:spPr>
          <a:xfrm>
            <a:off x="8760960" y="2910240"/>
            <a:ext cx="357480" cy="336240"/>
          </a:xfrm>
          <a:prstGeom prst="rect">
            <a:avLst/>
          </a:prstGeom>
          <a:ln>
            <a:noFill/>
          </a:ln>
        </p:spPr>
      </p:pic>
      <p:pic>
        <p:nvPicPr>
          <p:cNvPr id="315" name="Picture 6" descr=""/>
          <p:cNvPicPr/>
          <p:nvPr/>
        </p:nvPicPr>
        <p:blipFill>
          <a:blip r:embed="rId8"/>
          <a:srcRect l="52305" t="49645" r="0" b="0"/>
          <a:stretch/>
        </p:blipFill>
        <p:spPr>
          <a:xfrm>
            <a:off x="9118800" y="2904480"/>
            <a:ext cx="325440" cy="343080"/>
          </a:xfrm>
          <a:prstGeom prst="rect">
            <a:avLst/>
          </a:prstGeom>
          <a:ln>
            <a:noFill/>
          </a:ln>
        </p:spPr>
      </p:pic>
      <p:pic>
        <p:nvPicPr>
          <p:cNvPr id="316" name="Picture 6" descr=""/>
          <p:cNvPicPr/>
          <p:nvPr/>
        </p:nvPicPr>
        <p:blipFill>
          <a:blip r:embed="rId9"/>
          <a:srcRect l="0" t="0" r="47340" b="0"/>
          <a:stretch/>
        </p:blipFill>
        <p:spPr>
          <a:xfrm>
            <a:off x="8758800" y="3504960"/>
            <a:ext cx="359280" cy="682200"/>
          </a:xfrm>
          <a:prstGeom prst="rect">
            <a:avLst/>
          </a:prstGeom>
          <a:ln>
            <a:noFill/>
          </a:ln>
        </p:spPr>
      </p:pic>
      <p:pic>
        <p:nvPicPr>
          <p:cNvPr id="317" name="Picture 6" descr=""/>
          <p:cNvPicPr/>
          <p:nvPr/>
        </p:nvPicPr>
        <p:blipFill>
          <a:blip r:embed="rId10"/>
          <a:srcRect l="52394" t="0" r="0" b="0"/>
          <a:stretch/>
        </p:blipFill>
        <p:spPr>
          <a:xfrm>
            <a:off x="9116640" y="3502080"/>
            <a:ext cx="324360" cy="682200"/>
          </a:xfrm>
          <a:prstGeom prst="rect">
            <a:avLst/>
          </a:prstGeom>
          <a:ln>
            <a:noFill/>
          </a:ln>
        </p:spPr>
      </p:pic>
      <p:pic>
        <p:nvPicPr>
          <p:cNvPr id="318" name="Picture 6" descr=""/>
          <p:cNvPicPr/>
          <p:nvPr/>
        </p:nvPicPr>
        <p:blipFill>
          <a:blip r:embed="rId11"/>
          <a:srcRect l="0" t="50709" r="47606" b="0"/>
          <a:stretch/>
        </p:blipFill>
        <p:spPr>
          <a:xfrm>
            <a:off x="8758800" y="3849480"/>
            <a:ext cx="357480" cy="336240"/>
          </a:xfrm>
          <a:prstGeom prst="rect">
            <a:avLst/>
          </a:prstGeom>
          <a:ln>
            <a:noFill/>
          </a:ln>
        </p:spPr>
      </p:pic>
      <p:pic>
        <p:nvPicPr>
          <p:cNvPr id="319" name="Picture 6" descr=""/>
          <p:cNvPicPr/>
          <p:nvPr/>
        </p:nvPicPr>
        <p:blipFill>
          <a:blip r:embed="rId12"/>
          <a:srcRect l="52305" t="49645" r="0" b="0"/>
          <a:stretch/>
        </p:blipFill>
        <p:spPr>
          <a:xfrm>
            <a:off x="9116640" y="3843720"/>
            <a:ext cx="325440" cy="343080"/>
          </a:xfrm>
          <a:prstGeom prst="rect">
            <a:avLst/>
          </a:prstGeom>
          <a:ln>
            <a:noFill/>
          </a:ln>
        </p:spPr>
      </p:pic>
      <p:pic>
        <p:nvPicPr>
          <p:cNvPr id="320" name="Picture 6" descr=""/>
          <p:cNvPicPr/>
          <p:nvPr/>
        </p:nvPicPr>
        <p:blipFill>
          <a:blip r:embed="rId13"/>
          <a:srcRect l="0" t="0" r="47340" b="0"/>
          <a:stretch/>
        </p:blipFill>
        <p:spPr>
          <a:xfrm>
            <a:off x="8070480" y="4274640"/>
            <a:ext cx="359280" cy="682200"/>
          </a:xfrm>
          <a:prstGeom prst="rect">
            <a:avLst/>
          </a:prstGeom>
          <a:ln>
            <a:noFill/>
          </a:ln>
        </p:spPr>
      </p:pic>
      <p:pic>
        <p:nvPicPr>
          <p:cNvPr id="321" name="Picture 6" descr=""/>
          <p:cNvPicPr/>
          <p:nvPr/>
        </p:nvPicPr>
        <p:blipFill>
          <a:blip r:embed="rId14"/>
          <a:srcRect l="52394" t="0" r="0" b="0"/>
          <a:stretch/>
        </p:blipFill>
        <p:spPr>
          <a:xfrm>
            <a:off x="8428320" y="4271760"/>
            <a:ext cx="324360" cy="682200"/>
          </a:xfrm>
          <a:prstGeom prst="rect">
            <a:avLst/>
          </a:prstGeom>
          <a:ln>
            <a:noFill/>
          </a:ln>
        </p:spPr>
      </p:pic>
      <p:pic>
        <p:nvPicPr>
          <p:cNvPr id="322" name="Picture 6" descr=""/>
          <p:cNvPicPr/>
          <p:nvPr/>
        </p:nvPicPr>
        <p:blipFill>
          <a:blip r:embed="rId15"/>
          <a:srcRect l="0" t="50709" r="47606" b="0"/>
          <a:stretch/>
        </p:blipFill>
        <p:spPr>
          <a:xfrm>
            <a:off x="8070480" y="4619160"/>
            <a:ext cx="357480" cy="336240"/>
          </a:xfrm>
          <a:prstGeom prst="rect">
            <a:avLst/>
          </a:prstGeom>
          <a:ln>
            <a:noFill/>
          </a:ln>
        </p:spPr>
      </p:pic>
      <p:pic>
        <p:nvPicPr>
          <p:cNvPr id="323" name="Picture 6" descr=""/>
          <p:cNvPicPr/>
          <p:nvPr/>
        </p:nvPicPr>
        <p:blipFill>
          <a:blip r:embed="rId16"/>
          <a:srcRect l="52305" t="49645" r="0" b="0"/>
          <a:stretch/>
        </p:blipFill>
        <p:spPr>
          <a:xfrm>
            <a:off x="8428320" y="4613400"/>
            <a:ext cx="325440" cy="343080"/>
          </a:xfrm>
          <a:prstGeom prst="rect">
            <a:avLst/>
          </a:prstGeom>
          <a:ln>
            <a:noFill/>
          </a:ln>
        </p:spPr>
      </p:pic>
      <p:pic>
        <p:nvPicPr>
          <p:cNvPr id="324" name="Picture 6" descr=""/>
          <p:cNvPicPr/>
          <p:nvPr/>
        </p:nvPicPr>
        <p:blipFill>
          <a:blip r:embed="rId17"/>
          <a:srcRect l="0" t="0" r="47340" b="0"/>
          <a:stretch/>
        </p:blipFill>
        <p:spPr>
          <a:xfrm>
            <a:off x="8070480" y="1785600"/>
            <a:ext cx="359280" cy="682200"/>
          </a:xfrm>
          <a:prstGeom prst="rect">
            <a:avLst/>
          </a:prstGeom>
          <a:ln>
            <a:noFill/>
          </a:ln>
        </p:spPr>
      </p:pic>
      <p:pic>
        <p:nvPicPr>
          <p:cNvPr id="325" name="Picture 6" descr=""/>
          <p:cNvPicPr/>
          <p:nvPr/>
        </p:nvPicPr>
        <p:blipFill>
          <a:blip r:embed="rId18"/>
          <a:srcRect l="52394" t="0" r="0" b="0"/>
          <a:stretch/>
        </p:blipFill>
        <p:spPr>
          <a:xfrm>
            <a:off x="8428320" y="1782720"/>
            <a:ext cx="324360" cy="682200"/>
          </a:xfrm>
          <a:prstGeom prst="rect">
            <a:avLst/>
          </a:prstGeom>
          <a:ln>
            <a:noFill/>
          </a:ln>
        </p:spPr>
      </p:pic>
      <p:pic>
        <p:nvPicPr>
          <p:cNvPr id="326" name="Picture 6" descr=""/>
          <p:cNvPicPr/>
          <p:nvPr/>
        </p:nvPicPr>
        <p:blipFill>
          <a:blip r:embed="rId19"/>
          <a:srcRect l="0" t="50709" r="47606" b="0"/>
          <a:stretch/>
        </p:blipFill>
        <p:spPr>
          <a:xfrm>
            <a:off x="8070480" y="2130480"/>
            <a:ext cx="357480" cy="336240"/>
          </a:xfrm>
          <a:prstGeom prst="rect">
            <a:avLst/>
          </a:prstGeom>
          <a:ln>
            <a:noFill/>
          </a:ln>
        </p:spPr>
      </p:pic>
      <p:pic>
        <p:nvPicPr>
          <p:cNvPr id="327" name="Picture 6" descr=""/>
          <p:cNvPicPr/>
          <p:nvPr/>
        </p:nvPicPr>
        <p:blipFill>
          <a:blip r:embed="rId20"/>
          <a:srcRect l="52305" t="49645" r="0" b="0"/>
          <a:stretch/>
        </p:blipFill>
        <p:spPr>
          <a:xfrm>
            <a:off x="8428320" y="2124360"/>
            <a:ext cx="325440" cy="343080"/>
          </a:xfrm>
          <a:prstGeom prst="rect">
            <a:avLst/>
          </a:prstGeom>
          <a:ln>
            <a:noFill/>
          </a:ln>
        </p:spPr>
      </p:pic>
      <p:sp>
        <p:nvSpPr>
          <p:cNvPr id="328" name="CustomShape 37"/>
          <p:cNvSpPr/>
          <p:nvPr/>
        </p:nvSpPr>
        <p:spPr>
          <a:xfrm>
            <a:off x="1378080" y="4937760"/>
            <a:ext cx="1595160" cy="1595160"/>
          </a:xfrm>
          <a:prstGeom prst="ellipse">
            <a:avLst/>
          </a:prstGeom>
          <a:noFill/>
          <a:ln w="76320">
            <a:solidFill>
              <a:schemeClr val="tx1"/>
            </a:solidFill>
          </a:ln>
        </p:spPr>
        <p:style>
          <a:lnRef idx="2">
            <a:schemeClr val="accent1">
              <a:shade val="50000"/>
            </a:schemeClr>
          </a:lnRef>
          <a:fillRef idx="1">
            <a:schemeClr val="accent1"/>
          </a:fillRef>
          <a:effectRef idx="0">
            <a:schemeClr val="accent1"/>
          </a:effectRef>
          <a:fontRef idx="minor"/>
        </p:style>
      </p:sp>
      <p:sp>
        <p:nvSpPr>
          <p:cNvPr id="329" name="CustomShape 38"/>
          <p:cNvSpPr/>
          <p:nvPr/>
        </p:nvSpPr>
        <p:spPr>
          <a:xfrm>
            <a:off x="2160000" y="5775120"/>
            <a:ext cx="384120" cy="360"/>
          </a:xfrm>
          <a:custGeom>
            <a:avLst/>
            <a:gdLst/>
            <a:ahLst/>
            <a:rect l="l" t="t" r="r" b="b"/>
            <a:pathLst>
              <a:path w="21600" h="21600">
                <a:moveTo>
                  <a:pt x="0" y="0"/>
                </a:moveTo>
                <a:lnTo>
                  <a:pt x="21600" y="21600"/>
                </a:lnTo>
              </a:path>
            </a:pathLst>
          </a:custGeom>
          <a:noFill/>
          <a:ln w="76320">
            <a:solidFill>
              <a:schemeClr val="tx1"/>
            </a:solidFill>
          </a:ln>
        </p:spPr>
        <p:style>
          <a:lnRef idx="1">
            <a:schemeClr val="accent1"/>
          </a:lnRef>
          <a:fillRef idx="0">
            <a:schemeClr val="accent1"/>
          </a:fillRef>
          <a:effectRef idx="0">
            <a:schemeClr val="accent1"/>
          </a:effectRef>
          <a:fontRef idx="minor"/>
        </p:style>
      </p:sp>
      <p:sp>
        <p:nvSpPr>
          <p:cNvPr id="330" name="CustomShape 39"/>
          <p:cNvSpPr/>
          <p:nvPr/>
        </p:nvSpPr>
        <p:spPr>
          <a:xfrm flipV="1">
            <a:off x="2160000" y="5167080"/>
            <a:ext cx="360" cy="650880"/>
          </a:xfrm>
          <a:custGeom>
            <a:avLst/>
            <a:gdLst/>
            <a:ahLst/>
            <a:rect l="l" t="t" r="r" b="b"/>
            <a:pathLst>
              <a:path w="21600" h="21600">
                <a:moveTo>
                  <a:pt x="0" y="0"/>
                </a:moveTo>
                <a:lnTo>
                  <a:pt x="21600" y="21600"/>
                </a:lnTo>
              </a:path>
            </a:pathLst>
          </a:custGeom>
          <a:noFill/>
          <a:ln w="76320">
            <a:solidFill>
              <a:schemeClr val="tx1"/>
            </a:solidFill>
          </a:ln>
        </p:spPr>
        <p:style>
          <a:lnRef idx="1">
            <a:schemeClr val="accent1"/>
          </a:lnRef>
          <a:fillRef idx="0">
            <a:schemeClr val="accent1"/>
          </a:fillRef>
          <a:effectRef idx="0">
            <a:schemeClr val="accent1"/>
          </a:effectRef>
          <a:fontRef idx="minor"/>
        </p:style>
      </p:sp>
    </p:spTree>
  </p:cSld>
  <p:timing>
    <p:tnLst>
      <p:par>
        <p:cTn id="316" dur="indefinite" restart="never" nodeType="tmRoot">
          <p:childTnLst>
            <p:seq>
              <p:cTn id="317" dur="indefinite" nodeType="mainSeq">
                <p:childTnLst>
                  <p:par>
                    <p:cTn id="318" fill="hold">
                      <p:stCondLst>
                        <p:cond delay="indefinite"/>
                      </p:stCondLst>
                      <p:childTnLst>
                        <p:par>
                          <p:cTn id="319" fill="hold">
                            <p:stCondLst>
                              <p:cond delay="0"/>
                            </p:stCondLst>
                            <p:childTnLst>
                              <p:par>
                                <p:cTn id="320" nodeType="clickEffect" fill="hold" presetClass="entr" presetID="10">
                                  <p:stCondLst>
                                    <p:cond delay="0"/>
                                  </p:stCondLst>
                                  <p:childTnLst>
                                    <p:set>
                                      <p:cBhvr>
                                        <p:cTn id="321" dur="1" fill="hold">
                                          <p:stCondLst>
                                            <p:cond delay="0"/>
                                          </p:stCondLst>
                                        </p:cTn>
                                        <p:tgtEl>
                                          <p:spTgt spid="-1"/>
                                        </p:tgtEl>
                                        <p:attrNameLst>
                                          <p:attrName>style.visibility</p:attrName>
                                        </p:attrNameLst>
                                      </p:cBhvr>
                                      <p:to>
                                        <p:strVal val="visible"/>
                                      </p:to>
                                    </p:set>
                                    <p:animEffect filter="fade" transition="in">
                                      <p:cBhvr additive="repl">
                                        <p:cTn id="32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9909360" y="2174400"/>
            <a:ext cx="1375200" cy="3536280"/>
          </a:xfrm>
          <a:prstGeom prst="downArrow">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p:style>
      </p:sp>
      <p:sp>
        <p:nvSpPr>
          <p:cNvPr id="332" name="CustomShape 2"/>
          <p:cNvSpPr/>
          <p:nvPr/>
        </p:nvSpPr>
        <p:spPr>
          <a:xfrm>
            <a:off x="6828840" y="2391120"/>
            <a:ext cx="1375200" cy="3319200"/>
          </a:xfrm>
          <a:prstGeom prst="downArrow">
            <a:avLst>
              <a:gd name="adj1" fmla="val 50000"/>
              <a:gd name="adj2" fmla="val 50000"/>
            </a:avLst>
          </a:prstGeom>
          <a:gradFill>
            <a:gsLst>
              <a:gs pos="0">
                <a:srgbClr val="bdf297"/>
              </a:gs>
              <a:gs pos="50000">
                <a:srgbClr val="d5f5c0"/>
              </a:gs>
              <a:gs pos="100000">
                <a:srgbClr val="eaf8e0"/>
              </a:gs>
            </a:gsLst>
            <a:lin ang="5400000"/>
          </a:gradFill>
          <a:ln>
            <a:solidFill>
              <a:srgbClr val="92d050"/>
            </a:solidFill>
          </a:ln>
        </p:spPr>
        <p:style>
          <a:lnRef idx="2">
            <a:schemeClr val="accent1">
              <a:shade val="50000"/>
            </a:schemeClr>
          </a:lnRef>
          <a:fillRef idx="1">
            <a:schemeClr val="accent1"/>
          </a:fillRef>
          <a:effectRef idx="0">
            <a:schemeClr val="accent1"/>
          </a:effectRef>
          <a:fontRef idx="minor"/>
        </p:style>
      </p:sp>
      <p:sp>
        <p:nvSpPr>
          <p:cNvPr id="333" name="CustomShape 3"/>
          <p:cNvSpPr/>
          <p:nvPr/>
        </p:nvSpPr>
        <p:spPr>
          <a:xfrm>
            <a:off x="3769200" y="2168640"/>
            <a:ext cx="1375200" cy="3542040"/>
          </a:xfrm>
          <a:prstGeom prst="downArrow">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p:style>
      </p:sp>
      <p:sp>
        <p:nvSpPr>
          <p:cNvPr id="334" name="CustomShape 4"/>
          <p:cNvSpPr/>
          <p:nvPr/>
        </p:nvSpPr>
        <p:spPr>
          <a:xfrm>
            <a:off x="2005920" y="2786760"/>
            <a:ext cx="8247240" cy="1796400"/>
          </a:xfrm>
          <a:prstGeom prst="rightArrow">
            <a:avLst>
              <a:gd name="adj1" fmla="val 50000"/>
              <a:gd name="adj2"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35" name="CustomShape 5"/>
          <p:cNvSpPr/>
          <p:nvPr/>
        </p:nvSpPr>
        <p:spPr>
          <a:xfrm>
            <a:off x="838080" y="2174400"/>
            <a:ext cx="1375200" cy="3536280"/>
          </a:xfrm>
          <a:prstGeom prst="downArrow">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p:style>
      </p:sp>
      <p:sp>
        <p:nvSpPr>
          <p:cNvPr id="336" name="CustomShape 6"/>
          <p:cNvSpPr/>
          <p:nvPr/>
        </p:nvSpPr>
        <p:spPr>
          <a:xfrm>
            <a:off x="9435960" y="2536920"/>
            <a:ext cx="2325600" cy="2325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37" name="CustomShape 7"/>
          <p:cNvSpPr/>
          <p:nvPr/>
        </p:nvSpPr>
        <p:spPr>
          <a:xfrm>
            <a:off x="6372000" y="2540160"/>
            <a:ext cx="2325600" cy="2325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38" name="CustomShape 8"/>
          <p:cNvSpPr/>
          <p:nvPr/>
        </p:nvSpPr>
        <p:spPr>
          <a:xfrm>
            <a:off x="3335040" y="2622240"/>
            <a:ext cx="2325600" cy="2325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39" name="CustomShape 9"/>
          <p:cNvSpPr/>
          <p:nvPr/>
        </p:nvSpPr>
        <p:spPr>
          <a:xfrm>
            <a:off x="369360" y="2622240"/>
            <a:ext cx="2325600" cy="2325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40" name="TextShape 10"/>
          <p:cNvSpPr txBox="1"/>
          <p:nvPr/>
        </p:nvSpPr>
        <p:spPr>
          <a:xfrm>
            <a:off x="838080" y="365040"/>
            <a:ext cx="10515240" cy="1325160"/>
          </a:xfrm>
          <a:prstGeom prst="rect">
            <a:avLst/>
          </a:prstGeom>
          <a:noFill/>
          <a:ln>
            <a:noFill/>
          </a:ln>
        </p:spPr>
        <p:txBody>
          <a:bodyPr anchor="ctr"/>
          <a:p>
            <a:pPr algn="ctr">
              <a:lnSpc>
                <a:spcPct val="100000"/>
              </a:lnSpc>
            </a:pPr>
            <a:r>
              <a:rPr b="1" lang="en-US" sz="4400" spc="-1" strike="noStrike">
                <a:solidFill>
                  <a:srgbClr val="000000"/>
                </a:solidFill>
                <a:uFill>
                  <a:solidFill>
                    <a:srgbClr val="ffffff"/>
                  </a:solidFill>
                </a:uFill>
                <a:latin typeface="Calibri Light"/>
              </a:rPr>
              <a:t>Comment Monero est différent</a:t>
            </a:r>
            <a:endParaRPr b="0" lang="en-US" sz="1800" spc="-1" strike="noStrike">
              <a:solidFill>
                <a:srgbClr val="000000"/>
              </a:solidFill>
              <a:uFill>
                <a:solidFill>
                  <a:srgbClr val="ffffff"/>
                </a:solidFill>
              </a:uFill>
              <a:latin typeface="Calibri"/>
            </a:endParaRPr>
          </a:p>
        </p:txBody>
      </p:sp>
      <p:sp>
        <p:nvSpPr>
          <p:cNvPr id="341" name="CustomShape 11"/>
          <p:cNvSpPr/>
          <p:nvPr/>
        </p:nvSpPr>
        <p:spPr>
          <a:xfrm>
            <a:off x="1180440" y="3152520"/>
            <a:ext cx="690480" cy="6904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42" name="CustomShape 12"/>
          <p:cNvSpPr/>
          <p:nvPr/>
        </p:nvSpPr>
        <p:spPr>
          <a:xfrm rot="16200000">
            <a:off x="1192680" y="3673080"/>
            <a:ext cx="666000" cy="690480"/>
          </a:xfrm>
          <a:prstGeom prst="flowChartDelay">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43" name="CustomShape 13"/>
          <p:cNvSpPr/>
          <p:nvPr/>
        </p:nvSpPr>
        <p:spPr>
          <a:xfrm>
            <a:off x="10253520" y="3152520"/>
            <a:ext cx="690480" cy="6904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44" name="CustomShape 14"/>
          <p:cNvSpPr/>
          <p:nvPr/>
        </p:nvSpPr>
        <p:spPr>
          <a:xfrm rot="16200000">
            <a:off x="10265760" y="3673080"/>
            <a:ext cx="666000" cy="690480"/>
          </a:xfrm>
          <a:prstGeom prst="flowChartDelay">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45" name="CustomShape 15"/>
          <p:cNvSpPr/>
          <p:nvPr/>
        </p:nvSpPr>
        <p:spPr>
          <a:xfrm>
            <a:off x="640800" y="1747800"/>
            <a:ext cx="17845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uFill>
                  <a:solidFill>
                    <a:srgbClr val="ffffff"/>
                  </a:solidFill>
                </a:uFill>
                <a:latin typeface="Calibri"/>
              </a:rPr>
              <a:t>EXPÉDITEUR</a:t>
            </a:r>
            <a:endParaRPr b="0" lang="en-US" sz="1800" spc="-1" strike="noStrike">
              <a:solidFill>
                <a:srgbClr val="000000"/>
              </a:solidFill>
              <a:uFill>
                <a:solidFill>
                  <a:srgbClr val="ffffff"/>
                </a:solidFill>
              </a:uFill>
              <a:latin typeface="Arial"/>
            </a:endParaRPr>
          </a:p>
        </p:txBody>
      </p:sp>
      <p:sp>
        <p:nvSpPr>
          <p:cNvPr id="346" name="CustomShape 16"/>
          <p:cNvSpPr/>
          <p:nvPr/>
        </p:nvSpPr>
        <p:spPr>
          <a:xfrm>
            <a:off x="9761760" y="1747800"/>
            <a:ext cx="16761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a:solidFill>
                  <a:srgbClr val="000000"/>
                </a:solidFill>
                <a:uFill>
                  <a:solidFill>
                    <a:srgbClr val="ffffff"/>
                  </a:solidFill>
                </a:uFill>
                <a:latin typeface="Calibri"/>
              </a:rPr>
              <a:t>RÉCEPTEUR</a:t>
            </a:r>
            <a:endParaRPr b="0" lang="en-US" sz="1800" spc="-1" strike="noStrike">
              <a:solidFill>
                <a:srgbClr val="000000"/>
              </a:solidFill>
              <a:uFill>
                <a:solidFill>
                  <a:srgbClr val="ffffff"/>
                </a:solidFill>
              </a:uFill>
              <a:latin typeface="Arial"/>
            </a:endParaRPr>
          </a:p>
        </p:txBody>
      </p:sp>
      <p:sp>
        <p:nvSpPr>
          <p:cNvPr id="347" name="CustomShape 17"/>
          <p:cNvSpPr/>
          <p:nvPr/>
        </p:nvSpPr>
        <p:spPr>
          <a:xfrm>
            <a:off x="645120" y="5671080"/>
            <a:ext cx="1807200" cy="11869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RING</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SIGNATURES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000000"/>
                </a:solidFill>
                <a:uFill>
                  <a:solidFill>
                    <a:srgbClr val="ffffff"/>
                  </a:solidFill>
                </a:uFill>
                <a:latin typeface="Calibri"/>
              </a:rPr>
              <a:t>(Signatures </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000000"/>
                </a:solidFill>
                <a:uFill>
                  <a:solidFill>
                    <a:srgbClr val="ffffff"/>
                  </a:solidFill>
                </a:uFill>
                <a:latin typeface="Calibri"/>
              </a:rPr>
              <a:t>en anneaux)</a:t>
            </a:r>
            <a:endParaRPr b="0" lang="en-US" sz="1800" spc="-1" strike="noStrike">
              <a:solidFill>
                <a:srgbClr val="000000"/>
              </a:solidFill>
              <a:uFill>
                <a:solidFill>
                  <a:srgbClr val="ffffff"/>
                </a:solidFill>
              </a:uFill>
              <a:latin typeface="Arial"/>
            </a:endParaRPr>
          </a:p>
        </p:txBody>
      </p:sp>
      <p:sp>
        <p:nvSpPr>
          <p:cNvPr id="348" name="CustomShape 18"/>
          <p:cNvSpPr/>
          <p:nvPr/>
        </p:nvSpPr>
        <p:spPr>
          <a:xfrm>
            <a:off x="9649080" y="5671080"/>
            <a:ext cx="1941480" cy="118692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STEALTH</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ADDRESSES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000000"/>
                </a:solidFill>
                <a:uFill>
                  <a:solidFill>
                    <a:srgbClr val="ffffff"/>
                  </a:solidFill>
                </a:uFill>
                <a:latin typeface="Calibri"/>
              </a:rPr>
              <a:t>(Des addresses</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000000"/>
                </a:solidFill>
                <a:uFill>
                  <a:solidFill>
                    <a:srgbClr val="ffffff"/>
                  </a:solidFill>
                </a:uFill>
                <a:latin typeface="Calibri"/>
              </a:rPr>
              <a:t>cachées)</a:t>
            </a:r>
            <a:endParaRPr b="0" lang="en-US" sz="1800" spc="-1" strike="noStrike">
              <a:solidFill>
                <a:srgbClr val="000000"/>
              </a:solidFill>
              <a:uFill>
                <a:solidFill>
                  <a:srgbClr val="ffffff"/>
                </a:solidFill>
              </a:uFill>
              <a:latin typeface="Arial"/>
            </a:endParaRPr>
          </a:p>
        </p:txBody>
      </p:sp>
      <p:sp>
        <p:nvSpPr>
          <p:cNvPr id="349" name="CustomShape 19"/>
          <p:cNvSpPr/>
          <p:nvPr/>
        </p:nvSpPr>
        <p:spPr>
          <a:xfrm>
            <a:off x="7079040" y="3914640"/>
            <a:ext cx="288360" cy="28836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0" name="CustomShape 20"/>
          <p:cNvSpPr/>
          <p:nvPr/>
        </p:nvSpPr>
        <p:spPr>
          <a:xfrm>
            <a:off x="7517880" y="3166560"/>
            <a:ext cx="288360" cy="28836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1" name="CustomShape 21"/>
          <p:cNvSpPr/>
          <p:nvPr/>
        </p:nvSpPr>
        <p:spPr>
          <a:xfrm>
            <a:off x="7695000" y="3792240"/>
            <a:ext cx="288360" cy="28836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2" name="CustomShape 22"/>
          <p:cNvSpPr/>
          <p:nvPr/>
        </p:nvSpPr>
        <p:spPr>
          <a:xfrm>
            <a:off x="8093880" y="3440520"/>
            <a:ext cx="288360" cy="28836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3" name="CustomShape 23"/>
          <p:cNvSpPr/>
          <p:nvPr/>
        </p:nvSpPr>
        <p:spPr>
          <a:xfrm rot="20036400">
            <a:off x="6982200" y="3382200"/>
            <a:ext cx="82080" cy="620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4" name="CustomShape 24"/>
          <p:cNvSpPr/>
          <p:nvPr/>
        </p:nvSpPr>
        <p:spPr>
          <a:xfrm rot="15970800">
            <a:off x="7205760" y="3011040"/>
            <a:ext cx="82080" cy="6350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5" name="CustomShape 25"/>
          <p:cNvSpPr/>
          <p:nvPr/>
        </p:nvSpPr>
        <p:spPr>
          <a:xfrm rot="20795400">
            <a:off x="7715880" y="3362400"/>
            <a:ext cx="82080" cy="494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6" name="CustomShape 26"/>
          <p:cNvSpPr/>
          <p:nvPr/>
        </p:nvSpPr>
        <p:spPr>
          <a:xfrm rot="13666800">
            <a:off x="8005320" y="3600000"/>
            <a:ext cx="82080" cy="3146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7" name="CustomShape 27"/>
          <p:cNvSpPr/>
          <p:nvPr/>
        </p:nvSpPr>
        <p:spPr>
          <a:xfrm rot="17778600">
            <a:off x="7915320" y="3213360"/>
            <a:ext cx="82080" cy="43416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8" name="CustomShape 28"/>
          <p:cNvSpPr/>
          <p:nvPr/>
        </p:nvSpPr>
        <p:spPr>
          <a:xfrm rot="15427800">
            <a:off x="7476480" y="3768840"/>
            <a:ext cx="82080" cy="4852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59" name="CustomShape 29"/>
          <p:cNvSpPr/>
          <p:nvPr/>
        </p:nvSpPr>
        <p:spPr>
          <a:xfrm>
            <a:off x="6687720" y="3209760"/>
            <a:ext cx="288360" cy="2883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60" name="CustomShape 30"/>
          <p:cNvSpPr/>
          <p:nvPr/>
        </p:nvSpPr>
        <p:spPr>
          <a:xfrm>
            <a:off x="3767040" y="1744920"/>
            <a:ext cx="145512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MONTANT</a:t>
            </a:r>
            <a:endParaRPr b="0" lang="en-US" sz="1800" spc="-1" strike="noStrike">
              <a:solidFill>
                <a:srgbClr val="000000"/>
              </a:solidFill>
              <a:uFill>
                <a:solidFill>
                  <a:srgbClr val="ffffff"/>
                </a:solidFill>
              </a:uFill>
              <a:latin typeface="Arial"/>
            </a:endParaRPr>
          </a:p>
        </p:txBody>
      </p:sp>
      <p:sp>
        <p:nvSpPr>
          <p:cNvPr id="361" name="CustomShape 31"/>
          <p:cNvSpPr/>
          <p:nvPr/>
        </p:nvSpPr>
        <p:spPr>
          <a:xfrm>
            <a:off x="6526080" y="1747800"/>
            <a:ext cx="201744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TRANSACTION</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ANNONCÉ</a:t>
            </a:r>
            <a:endParaRPr b="0" lang="en-US" sz="1800" spc="-1" strike="noStrike">
              <a:solidFill>
                <a:srgbClr val="000000"/>
              </a:solidFill>
              <a:uFill>
                <a:solidFill>
                  <a:srgbClr val="ffffff"/>
                </a:solidFill>
              </a:uFill>
              <a:latin typeface="Arial"/>
            </a:endParaRPr>
          </a:p>
        </p:txBody>
      </p:sp>
      <p:sp>
        <p:nvSpPr>
          <p:cNvPr id="362" name="CustomShape 32"/>
          <p:cNvSpPr/>
          <p:nvPr/>
        </p:nvSpPr>
        <p:spPr>
          <a:xfrm>
            <a:off x="3808800" y="2840400"/>
            <a:ext cx="1366920" cy="1553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600" spc="-1" strike="noStrike">
                <a:solidFill>
                  <a:srgbClr val="333f50"/>
                </a:solidFill>
                <a:uFill>
                  <a:solidFill>
                    <a:srgbClr val="ffffff"/>
                  </a:solidFill>
                </a:uFill>
                <a:latin typeface="Calibri"/>
              </a:rPr>
              <a:t>ɱ</a:t>
            </a:r>
            <a:endParaRPr b="0" lang="en-US" sz="1800" spc="-1" strike="noStrike">
              <a:solidFill>
                <a:srgbClr val="000000"/>
              </a:solidFill>
              <a:uFill>
                <a:solidFill>
                  <a:srgbClr val="ffffff"/>
                </a:solidFill>
              </a:uFill>
              <a:latin typeface="Arial"/>
            </a:endParaRPr>
          </a:p>
        </p:txBody>
      </p:sp>
      <p:sp>
        <p:nvSpPr>
          <p:cNvPr id="363" name="CustomShape 33"/>
          <p:cNvSpPr/>
          <p:nvPr/>
        </p:nvSpPr>
        <p:spPr>
          <a:xfrm>
            <a:off x="6085800" y="5768280"/>
            <a:ext cx="2909160" cy="9126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KOVRI</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(I2P ROUTER)</a:t>
            </a:r>
            <a:endParaRPr b="0" lang="en-US" sz="1800" spc="-1" strike="noStrike">
              <a:solidFill>
                <a:srgbClr val="000000"/>
              </a:solidFill>
              <a:uFill>
                <a:solidFill>
                  <a:srgbClr val="ffffff"/>
                </a:solidFill>
              </a:uFill>
              <a:latin typeface="Arial"/>
            </a:endParaRPr>
          </a:p>
          <a:p>
            <a:pPr algn="ctr">
              <a:lnSpc>
                <a:spcPct val="100000"/>
              </a:lnSpc>
            </a:pPr>
            <a:r>
              <a:rPr b="0" i="1" lang="en-US" sz="1800" spc="-1" strike="noStrike">
                <a:solidFill>
                  <a:srgbClr val="000000"/>
                </a:solidFill>
                <a:uFill>
                  <a:solidFill>
                    <a:srgbClr val="ffffff"/>
                  </a:solidFill>
                </a:uFill>
                <a:latin typeface="Calibri"/>
              </a:rPr>
              <a:t>(Routeur du réseau I2P)</a:t>
            </a:r>
            <a:endParaRPr b="0" lang="en-US" sz="1800" spc="-1" strike="noStrike">
              <a:solidFill>
                <a:srgbClr val="000000"/>
              </a:solidFill>
              <a:uFill>
                <a:solidFill>
                  <a:srgbClr val="ffffff"/>
                </a:solidFill>
              </a:uFill>
              <a:latin typeface="Arial"/>
            </a:endParaRPr>
          </a:p>
        </p:txBody>
      </p:sp>
      <p:sp>
        <p:nvSpPr>
          <p:cNvPr id="364" name="CustomShape 34"/>
          <p:cNvSpPr/>
          <p:nvPr/>
        </p:nvSpPr>
        <p:spPr>
          <a:xfrm>
            <a:off x="2799720" y="5768280"/>
            <a:ext cx="3360600" cy="63900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1800" spc="-1" strike="noStrike">
                <a:solidFill>
                  <a:srgbClr val="000000"/>
                </a:solidFill>
                <a:uFill>
                  <a:solidFill>
                    <a:srgbClr val="ffffff"/>
                  </a:solidFill>
                </a:uFill>
                <a:latin typeface="Calibri"/>
              </a:rPr>
              <a:t>RING CONFIDENTIAL</a:t>
            </a:r>
            <a:endParaRPr b="0" lang="en-US" sz="1800" spc="-1" strike="noStrike">
              <a:solidFill>
                <a:srgbClr val="000000"/>
              </a:solidFill>
              <a:uFill>
                <a:solidFill>
                  <a:srgbClr val="ffffff"/>
                </a:solidFill>
              </a:uFill>
              <a:latin typeface="Arial"/>
            </a:endParaRPr>
          </a:p>
          <a:p>
            <a:pPr algn="ctr">
              <a:lnSpc>
                <a:spcPct val="100000"/>
              </a:lnSpc>
            </a:pPr>
            <a:r>
              <a:rPr b="1" lang="en-US" sz="1800" spc="-1" strike="noStrike">
                <a:solidFill>
                  <a:srgbClr val="000000"/>
                </a:solidFill>
                <a:uFill>
                  <a:solidFill>
                    <a:srgbClr val="ffffff"/>
                  </a:solidFill>
                </a:uFill>
                <a:latin typeface="Calibri"/>
              </a:rPr>
              <a:t>TRANSACTIONS (R</a:t>
            </a:r>
            <a:r>
              <a:rPr b="1" lang="en-US" sz="1500" spc="-1" strike="noStrike">
                <a:solidFill>
                  <a:srgbClr val="000000"/>
                </a:solidFill>
                <a:uFill>
                  <a:solidFill>
                    <a:srgbClr val="ffffff"/>
                  </a:solidFill>
                </a:uFill>
                <a:latin typeface="Calibri"/>
              </a:rPr>
              <a:t>ING</a:t>
            </a:r>
            <a:r>
              <a:rPr b="1" lang="en-US" sz="1800" spc="-1" strike="noStrike">
                <a:solidFill>
                  <a:srgbClr val="000000"/>
                </a:solidFill>
                <a:uFill>
                  <a:solidFill>
                    <a:srgbClr val="ffffff"/>
                  </a:solidFill>
                </a:uFill>
                <a:latin typeface="Calibri"/>
              </a:rPr>
              <a:t>CT)</a:t>
            </a:r>
            <a:endParaRPr b="0" lang="en-US" sz="1800" spc="-1" strike="noStrike">
              <a:solidFill>
                <a:srgbClr val="000000"/>
              </a:solidFill>
              <a:uFill>
                <a:solidFill>
                  <a:srgbClr val="ffffff"/>
                </a:solidFill>
              </a:uFill>
              <a:latin typeface="Arial"/>
            </a:endParaRPr>
          </a:p>
        </p:txBody>
      </p:sp>
    </p:spTree>
  </p:cSld>
  <p:timing>
    <p:tnLst>
      <p:par>
        <p:cTn id="323" dur="indefinite" restart="never" nodeType="tmRoot">
          <p:childTnLst>
            <p:seq>
              <p:cTn id="324" dur="indefinite" nodeType="mainSeq">
                <p:childTnLst>
                  <p:par>
                    <p:cTn id="325" fill="hold">
                      <p:stCondLst>
                        <p:cond delay="0"/>
                      </p:stCondLst>
                      <p:childTnLst>
                        <p:par>
                          <p:cTn id="326" fill="hold">
                            <p:stCondLst>
                              <p:cond delay="0"/>
                            </p:stCondLst>
                            <p:childTnLst>
                              <p:par>
                                <p:cTn id="327" nodeType="afterEffect" fill="hold" presetClass="entr" presetID="10">
                                  <p:stCondLst>
                                    <p:cond delay="0"/>
                                  </p:stCondLst>
                                  <p:childTnLst>
                                    <p:set>
                                      <p:cBhvr>
                                        <p:cTn id="328" dur="1" fill="hold">
                                          <p:stCondLst>
                                            <p:cond delay="0"/>
                                          </p:stCondLst>
                                        </p:cTn>
                                        <p:tgtEl>
                                          <p:spTgt spid="340"/>
                                        </p:tgtEl>
                                        <p:attrNameLst>
                                          <p:attrName>style.visibility</p:attrName>
                                        </p:attrNameLst>
                                      </p:cBhvr>
                                      <p:to>
                                        <p:strVal val="visible"/>
                                      </p:to>
                                    </p:set>
                                    <p:animEffect filter="fade" transition="in">
                                      <p:cBhvr additive="repl">
                                        <p:cTn id="329" dur="500"/>
                                        <p:tgtEl>
                                          <p:spTgt spid="340"/>
                                        </p:tgtEl>
                                      </p:cBhvr>
                                    </p:animEffect>
                                  </p:childTnLst>
                                </p:cTn>
                              </p:par>
                            </p:childTnLst>
                          </p:cTn>
                        </p:par>
                        <p:par>
                          <p:cTn id="330" fill="hold">
                            <p:stCondLst>
                              <p:cond delay="500"/>
                            </p:stCondLst>
                            <p:childTnLst>
                              <p:par>
                                <p:cTn id="331" nodeType="afterEffect" fill="hold" presetClass="entr" presetID="6" presetSubtype="32">
                                  <p:stCondLst>
                                    <p:cond delay="0"/>
                                  </p:stCondLst>
                                  <p:childTnLst>
                                    <p:set>
                                      <p:cBhvr>
                                        <p:cTn id="332" dur="1" fill="hold">
                                          <p:stCondLst>
                                            <p:cond delay="0"/>
                                          </p:stCondLst>
                                        </p:cTn>
                                        <p:tgtEl>
                                          <p:spTgt spid="339"/>
                                        </p:tgtEl>
                                        <p:attrNameLst>
                                          <p:attrName>style.visibility</p:attrName>
                                        </p:attrNameLst>
                                      </p:cBhvr>
                                      <p:to>
                                        <p:strVal val="visible"/>
                                      </p:to>
                                    </p:set>
                                    <p:animEffect filter="circle(out)" transition="in">
                                      <p:cBhvr additive="repl">
                                        <p:cTn id="333" dur="500"/>
                                        <p:tgtEl>
                                          <p:spTgt spid="339"/>
                                        </p:tgtEl>
                                      </p:cBhvr>
                                    </p:animEffect>
                                  </p:childTnLst>
                                </p:cTn>
                              </p:par>
                              <p:par>
                                <p:cTn id="334" nodeType="withEffect" fill="hold" presetClass="entr" presetID="6" presetSubtype="32">
                                  <p:stCondLst>
                                    <p:cond delay="0"/>
                                  </p:stCondLst>
                                  <p:childTnLst>
                                    <p:set>
                                      <p:cBhvr>
                                        <p:cTn id="335" dur="1" fill="hold">
                                          <p:stCondLst>
                                            <p:cond delay="0"/>
                                          </p:stCondLst>
                                        </p:cTn>
                                        <p:tgtEl>
                                          <p:spTgt spid="338"/>
                                        </p:tgtEl>
                                        <p:attrNameLst>
                                          <p:attrName>style.visibility</p:attrName>
                                        </p:attrNameLst>
                                      </p:cBhvr>
                                      <p:to>
                                        <p:strVal val="visible"/>
                                      </p:to>
                                    </p:set>
                                    <p:animEffect filter="circle(out)" transition="in">
                                      <p:cBhvr additive="repl">
                                        <p:cTn id="336" dur="500"/>
                                        <p:tgtEl>
                                          <p:spTgt spid="338"/>
                                        </p:tgtEl>
                                      </p:cBhvr>
                                    </p:animEffect>
                                  </p:childTnLst>
                                </p:cTn>
                              </p:par>
                              <p:par>
                                <p:cTn id="337" nodeType="withEffect" fill="hold" presetClass="entr" presetID="6" presetSubtype="32">
                                  <p:stCondLst>
                                    <p:cond delay="0"/>
                                  </p:stCondLst>
                                  <p:childTnLst>
                                    <p:set>
                                      <p:cBhvr>
                                        <p:cTn id="338" dur="1" fill="hold">
                                          <p:stCondLst>
                                            <p:cond delay="0"/>
                                          </p:stCondLst>
                                        </p:cTn>
                                        <p:tgtEl>
                                          <p:spTgt spid="337"/>
                                        </p:tgtEl>
                                        <p:attrNameLst>
                                          <p:attrName>style.visibility</p:attrName>
                                        </p:attrNameLst>
                                      </p:cBhvr>
                                      <p:to>
                                        <p:strVal val="visible"/>
                                      </p:to>
                                    </p:set>
                                    <p:animEffect filter="circle(out)" transition="in">
                                      <p:cBhvr additive="repl">
                                        <p:cTn id="339" dur="500"/>
                                        <p:tgtEl>
                                          <p:spTgt spid="337"/>
                                        </p:tgtEl>
                                      </p:cBhvr>
                                    </p:animEffect>
                                  </p:childTnLst>
                                </p:cTn>
                              </p:par>
                              <p:par>
                                <p:cTn id="340" nodeType="withEffect" fill="hold" presetClass="entr" presetID="6" presetSubtype="32">
                                  <p:stCondLst>
                                    <p:cond delay="0"/>
                                  </p:stCondLst>
                                  <p:childTnLst>
                                    <p:set>
                                      <p:cBhvr>
                                        <p:cTn id="341" dur="1" fill="hold">
                                          <p:stCondLst>
                                            <p:cond delay="0"/>
                                          </p:stCondLst>
                                        </p:cTn>
                                        <p:tgtEl>
                                          <p:spTgt spid="336"/>
                                        </p:tgtEl>
                                        <p:attrNameLst>
                                          <p:attrName>style.visibility</p:attrName>
                                        </p:attrNameLst>
                                      </p:cBhvr>
                                      <p:to>
                                        <p:strVal val="visible"/>
                                      </p:to>
                                    </p:set>
                                    <p:animEffect filter="circle(out)" transition="in">
                                      <p:cBhvr additive="repl">
                                        <p:cTn id="342" dur="500"/>
                                        <p:tgtEl>
                                          <p:spTgt spid="336"/>
                                        </p:tgtEl>
                                      </p:cBhvr>
                                    </p:animEffect>
                                  </p:childTnLst>
                                </p:cTn>
                              </p:par>
                            </p:childTnLst>
                          </p:cTn>
                        </p:par>
                        <p:par>
                          <p:cTn id="343" fill="hold">
                            <p:stCondLst>
                              <p:cond delay="1000"/>
                            </p:stCondLst>
                            <p:childTnLst>
                              <p:par>
                                <p:cTn id="344" nodeType="afterEffect" fill="hold" presetClass="entr" presetID="10">
                                  <p:stCondLst>
                                    <p:cond delay="0"/>
                                  </p:stCondLst>
                                  <p:childTnLst>
                                    <p:set>
                                      <p:cBhvr>
                                        <p:cTn id="345" dur="1" fill="hold">
                                          <p:stCondLst>
                                            <p:cond delay="0"/>
                                          </p:stCondLst>
                                        </p:cTn>
                                        <p:tgtEl>
                                          <p:spTgt spid="-1"/>
                                        </p:tgtEl>
                                        <p:attrNameLst>
                                          <p:attrName>style.visibility</p:attrName>
                                        </p:attrNameLst>
                                      </p:cBhvr>
                                      <p:to>
                                        <p:strVal val="visible"/>
                                      </p:to>
                                    </p:set>
                                    <p:animEffect filter="fade" transition="in">
                                      <p:cBhvr additive="repl">
                                        <p:cTn id="346" dur="500"/>
                                        <p:tgtEl>
                                          <p:spTgt spid="-1"/>
                                        </p:tgtEl>
                                      </p:cBhvr>
                                    </p:animEffect>
                                  </p:childTnLst>
                                </p:cTn>
                              </p:par>
                              <p:par>
                                <p:cTn id="347" nodeType="withEffect" fill="hold" presetClass="entr" presetID="10">
                                  <p:stCondLst>
                                    <p:cond delay="0"/>
                                  </p:stCondLst>
                                  <p:childTnLst>
                                    <p:set>
                                      <p:cBhvr>
                                        <p:cTn id="348" dur="1" fill="hold">
                                          <p:stCondLst>
                                            <p:cond delay="0"/>
                                          </p:stCondLst>
                                        </p:cTn>
                                        <p:tgtEl>
                                          <p:spTgt spid="362"/>
                                        </p:tgtEl>
                                        <p:attrNameLst>
                                          <p:attrName>style.visibility</p:attrName>
                                        </p:attrNameLst>
                                      </p:cBhvr>
                                      <p:to>
                                        <p:strVal val="visible"/>
                                      </p:to>
                                    </p:set>
                                    <p:animEffect filter="fade" transition="in">
                                      <p:cBhvr additive="repl">
                                        <p:cTn id="349" dur="500"/>
                                        <p:tgtEl>
                                          <p:spTgt spid="362"/>
                                        </p:tgtEl>
                                      </p:cBhvr>
                                    </p:animEffect>
                                  </p:childTnLst>
                                </p:cTn>
                              </p:par>
                              <p:par>
                                <p:cTn id="350" nodeType="withEffect" fill="hold" presetClass="entr" presetID="10">
                                  <p:stCondLst>
                                    <p:cond delay="0"/>
                                  </p:stCondLst>
                                  <p:childTnLst>
                                    <p:set>
                                      <p:cBhvr>
                                        <p:cTn id="351" dur="1" fill="hold">
                                          <p:stCondLst>
                                            <p:cond delay="0"/>
                                          </p:stCondLst>
                                        </p:cTn>
                                        <p:tgtEl>
                                          <p:spTgt spid="-1"/>
                                        </p:tgtEl>
                                        <p:attrNameLst>
                                          <p:attrName>style.visibility</p:attrName>
                                        </p:attrNameLst>
                                      </p:cBhvr>
                                      <p:to>
                                        <p:strVal val="visible"/>
                                      </p:to>
                                    </p:set>
                                    <p:animEffect filter="fade" transition="in">
                                      <p:cBhvr additive="repl">
                                        <p:cTn id="352" dur="500"/>
                                        <p:tgtEl>
                                          <p:spTgt spid="-1"/>
                                        </p:tgtEl>
                                      </p:cBhvr>
                                    </p:animEffect>
                                  </p:childTnLst>
                                </p:cTn>
                              </p:par>
                              <p:par>
                                <p:cTn id="353" nodeType="withEffect" fill="hold" presetClass="entr" presetID="10">
                                  <p:stCondLst>
                                    <p:cond delay="0"/>
                                  </p:stCondLst>
                                  <p:childTnLst>
                                    <p:set>
                                      <p:cBhvr>
                                        <p:cTn id="354" dur="1" fill="hold">
                                          <p:stCondLst>
                                            <p:cond delay="0"/>
                                          </p:stCondLst>
                                        </p:cTn>
                                        <p:tgtEl>
                                          <p:spTgt spid="-1"/>
                                        </p:tgtEl>
                                        <p:attrNameLst>
                                          <p:attrName>style.visibility</p:attrName>
                                        </p:attrNameLst>
                                      </p:cBhvr>
                                      <p:to>
                                        <p:strVal val="visible"/>
                                      </p:to>
                                    </p:set>
                                    <p:animEffect filter="fade" transition="in">
                                      <p:cBhvr additive="repl">
                                        <p:cTn id="355" dur="500"/>
                                        <p:tgtEl>
                                          <p:spTgt spid="-1"/>
                                        </p:tgtEl>
                                      </p:cBhvr>
                                    </p:animEffect>
                                  </p:childTnLst>
                                </p:cTn>
                              </p:par>
                              <p:par>
                                <p:cTn id="356" nodeType="withEffect" fill="hold" presetClass="entr" presetID="10">
                                  <p:stCondLst>
                                    <p:cond delay="0"/>
                                  </p:stCondLst>
                                  <p:childTnLst>
                                    <p:set>
                                      <p:cBhvr>
                                        <p:cTn id="357" dur="1" fill="hold">
                                          <p:stCondLst>
                                            <p:cond delay="0"/>
                                          </p:stCondLst>
                                        </p:cTn>
                                        <p:tgtEl>
                                          <p:spTgt spid="345"/>
                                        </p:tgtEl>
                                        <p:attrNameLst>
                                          <p:attrName>style.visibility</p:attrName>
                                        </p:attrNameLst>
                                      </p:cBhvr>
                                      <p:to>
                                        <p:strVal val="visible"/>
                                      </p:to>
                                    </p:set>
                                    <p:animEffect filter="fade" transition="in">
                                      <p:cBhvr additive="repl">
                                        <p:cTn id="358" dur="500"/>
                                        <p:tgtEl>
                                          <p:spTgt spid="345"/>
                                        </p:tgtEl>
                                      </p:cBhvr>
                                    </p:animEffect>
                                  </p:childTnLst>
                                </p:cTn>
                              </p:par>
                              <p:par>
                                <p:cTn id="359" nodeType="withEffect" fill="hold" presetClass="entr" presetID="10">
                                  <p:stCondLst>
                                    <p:cond delay="0"/>
                                  </p:stCondLst>
                                  <p:childTnLst>
                                    <p:set>
                                      <p:cBhvr>
                                        <p:cTn id="360" dur="1" fill="hold">
                                          <p:stCondLst>
                                            <p:cond delay="0"/>
                                          </p:stCondLst>
                                        </p:cTn>
                                        <p:tgtEl>
                                          <p:spTgt spid="360"/>
                                        </p:tgtEl>
                                        <p:attrNameLst>
                                          <p:attrName>style.visibility</p:attrName>
                                        </p:attrNameLst>
                                      </p:cBhvr>
                                      <p:to>
                                        <p:strVal val="visible"/>
                                      </p:to>
                                    </p:set>
                                    <p:animEffect filter="fade" transition="in">
                                      <p:cBhvr additive="repl">
                                        <p:cTn id="361" dur="500"/>
                                        <p:tgtEl>
                                          <p:spTgt spid="360"/>
                                        </p:tgtEl>
                                      </p:cBhvr>
                                    </p:animEffect>
                                  </p:childTnLst>
                                </p:cTn>
                              </p:par>
                              <p:par>
                                <p:cTn id="362" nodeType="withEffect" fill="hold" presetClass="entr" presetID="10">
                                  <p:stCondLst>
                                    <p:cond delay="0"/>
                                  </p:stCondLst>
                                  <p:childTnLst>
                                    <p:set>
                                      <p:cBhvr>
                                        <p:cTn id="363" dur="1" fill="hold">
                                          <p:stCondLst>
                                            <p:cond delay="0"/>
                                          </p:stCondLst>
                                        </p:cTn>
                                        <p:tgtEl>
                                          <p:spTgt spid="361"/>
                                        </p:tgtEl>
                                        <p:attrNameLst>
                                          <p:attrName>style.visibility</p:attrName>
                                        </p:attrNameLst>
                                      </p:cBhvr>
                                      <p:to>
                                        <p:strVal val="visible"/>
                                      </p:to>
                                    </p:set>
                                    <p:animEffect filter="fade" transition="in">
                                      <p:cBhvr additive="repl">
                                        <p:cTn id="364" dur="500"/>
                                        <p:tgtEl>
                                          <p:spTgt spid="361"/>
                                        </p:tgtEl>
                                      </p:cBhvr>
                                    </p:animEffect>
                                  </p:childTnLst>
                                </p:cTn>
                              </p:par>
                              <p:par>
                                <p:cTn id="365" nodeType="withEffect" fill="hold" presetClass="entr" presetID="10">
                                  <p:stCondLst>
                                    <p:cond delay="0"/>
                                  </p:stCondLst>
                                  <p:childTnLst>
                                    <p:set>
                                      <p:cBhvr>
                                        <p:cTn id="366" dur="1" fill="hold">
                                          <p:stCondLst>
                                            <p:cond delay="0"/>
                                          </p:stCondLst>
                                        </p:cTn>
                                        <p:tgtEl>
                                          <p:spTgt spid="346"/>
                                        </p:tgtEl>
                                        <p:attrNameLst>
                                          <p:attrName>style.visibility</p:attrName>
                                        </p:attrNameLst>
                                      </p:cBhvr>
                                      <p:to>
                                        <p:strVal val="visible"/>
                                      </p:to>
                                    </p:set>
                                    <p:animEffect filter="fade" transition="in">
                                      <p:cBhvr additive="repl">
                                        <p:cTn id="367" dur="500"/>
                                        <p:tgtEl>
                                          <p:spTgt spid="346"/>
                                        </p:tgtEl>
                                      </p:cBhvr>
                                    </p:animEffect>
                                  </p:childTnLst>
                                </p:cTn>
                              </p:par>
                            </p:childTnLst>
                          </p:cTn>
                        </p:par>
                        <p:par>
                          <p:cTn id="368" fill="hold">
                            <p:stCondLst>
                              <p:cond delay="1500"/>
                            </p:stCondLst>
                            <p:childTnLst>
                              <p:par>
                                <p:cTn id="369" nodeType="afterEffect" fill="hold" presetClass="entr" presetID="22" presetSubtype="8">
                                  <p:stCondLst>
                                    <p:cond delay="0"/>
                                  </p:stCondLst>
                                  <p:childTnLst>
                                    <p:set>
                                      <p:cBhvr>
                                        <p:cTn id="370" dur="1" fill="hold">
                                          <p:stCondLst>
                                            <p:cond delay="0"/>
                                          </p:stCondLst>
                                        </p:cTn>
                                        <p:tgtEl>
                                          <p:spTgt spid="334"/>
                                        </p:tgtEl>
                                        <p:attrNameLst>
                                          <p:attrName>style.visibility</p:attrName>
                                        </p:attrNameLst>
                                      </p:cBhvr>
                                      <p:to>
                                        <p:strVal val="visible"/>
                                      </p:to>
                                    </p:set>
                                    <p:animEffect filter="wipe(left)" transition="in">
                                      <p:cBhvr additive="repl">
                                        <p:cTn id="371" dur="500"/>
                                        <p:tgtEl>
                                          <p:spTgt spid="334"/>
                                        </p:tgtEl>
                                      </p:cBhvr>
                                    </p:animEffect>
                                  </p:childTnLst>
                                </p:cTn>
                              </p:par>
                            </p:childTnLst>
                          </p:cTn>
                        </p:par>
                      </p:childTnLst>
                    </p:cTn>
                  </p:par>
                  <p:par>
                    <p:cTn id="372" fill="hold">
                      <p:stCondLst>
                        <p:cond delay="indefinite"/>
                      </p:stCondLst>
                      <p:childTnLst>
                        <p:par>
                          <p:cTn id="373" fill="hold">
                            <p:stCondLst>
                              <p:cond delay="0"/>
                            </p:stCondLst>
                            <p:childTnLst>
                              <p:par>
                                <p:cTn id="374" nodeType="clickEffect" fill="hold" presetClass="entr" presetID="22" presetSubtype="1">
                                  <p:stCondLst>
                                    <p:cond delay="0"/>
                                  </p:stCondLst>
                                  <p:childTnLst>
                                    <p:set>
                                      <p:cBhvr>
                                        <p:cTn id="375" dur="1" fill="hold">
                                          <p:stCondLst>
                                            <p:cond delay="0"/>
                                          </p:stCondLst>
                                        </p:cTn>
                                        <p:tgtEl>
                                          <p:spTgt spid="335"/>
                                        </p:tgtEl>
                                        <p:attrNameLst>
                                          <p:attrName>style.visibility</p:attrName>
                                        </p:attrNameLst>
                                      </p:cBhvr>
                                      <p:to>
                                        <p:strVal val="visible"/>
                                      </p:to>
                                    </p:set>
                                    <p:animEffect filter="wipe(up)" transition="in">
                                      <p:cBhvr additive="repl">
                                        <p:cTn id="376" dur="500"/>
                                        <p:tgtEl>
                                          <p:spTgt spid="335"/>
                                        </p:tgtEl>
                                      </p:cBhvr>
                                    </p:animEffect>
                                  </p:childTnLst>
                                </p:cTn>
                              </p:par>
                            </p:childTnLst>
                          </p:cTn>
                        </p:par>
                        <p:par>
                          <p:cTn id="377" fill="hold">
                            <p:stCondLst>
                              <p:cond delay="500"/>
                            </p:stCondLst>
                            <p:childTnLst>
                              <p:par>
                                <p:cTn id="378" nodeType="afterEffect" fill="hold" presetClass="entr" presetID="10">
                                  <p:stCondLst>
                                    <p:cond delay="0"/>
                                  </p:stCondLst>
                                  <p:childTnLst>
                                    <p:set>
                                      <p:cBhvr>
                                        <p:cTn id="379" dur="1" fill="hold">
                                          <p:stCondLst>
                                            <p:cond delay="0"/>
                                          </p:stCondLst>
                                        </p:cTn>
                                        <p:tgtEl>
                                          <p:spTgt spid="347"/>
                                        </p:tgtEl>
                                        <p:attrNameLst>
                                          <p:attrName>style.visibility</p:attrName>
                                        </p:attrNameLst>
                                      </p:cBhvr>
                                      <p:to>
                                        <p:strVal val="visible"/>
                                      </p:to>
                                    </p:set>
                                    <p:animEffect filter="fade" transition="in">
                                      <p:cBhvr additive="repl">
                                        <p:cTn id="380" dur="500"/>
                                        <p:tgtEl>
                                          <p:spTgt spid="347"/>
                                        </p:tgtEl>
                                      </p:cBhvr>
                                    </p:animEffec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22" presetSubtype="1">
                                  <p:stCondLst>
                                    <p:cond delay="0"/>
                                  </p:stCondLst>
                                  <p:childTnLst>
                                    <p:set>
                                      <p:cBhvr>
                                        <p:cTn id="384" dur="1" fill="hold">
                                          <p:stCondLst>
                                            <p:cond delay="0"/>
                                          </p:stCondLst>
                                        </p:cTn>
                                        <p:tgtEl>
                                          <p:spTgt spid="333"/>
                                        </p:tgtEl>
                                        <p:attrNameLst>
                                          <p:attrName>style.visibility</p:attrName>
                                        </p:attrNameLst>
                                      </p:cBhvr>
                                      <p:to>
                                        <p:strVal val="visible"/>
                                      </p:to>
                                    </p:set>
                                    <p:animEffect filter="wipe(up)" transition="in">
                                      <p:cBhvr additive="repl">
                                        <p:cTn id="385" dur="500"/>
                                        <p:tgtEl>
                                          <p:spTgt spid="333"/>
                                        </p:tgtEl>
                                      </p:cBhvr>
                                    </p:animEffect>
                                  </p:childTnLst>
                                </p:cTn>
                              </p:par>
                            </p:childTnLst>
                          </p:cTn>
                        </p:par>
                        <p:par>
                          <p:cTn id="386" fill="hold">
                            <p:stCondLst>
                              <p:cond delay="500"/>
                            </p:stCondLst>
                            <p:childTnLst>
                              <p:par>
                                <p:cTn id="387" nodeType="afterEffect" fill="hold" presetClass="entr" presetID="10">
                                  <p:stCondLst>
                                    <p:cond delay="0"/>
                                  </p:stCondLst>
                                  <p:childTnLst>
                                    <p:set>
                                      <p:cBhvr>
                                        <p:cTn id="388" dur="1" fill="hold">
                                          <p:stCondLst>
                                            <p:cond delay="0"/>
                                          </p:stCondLst>
                                        </p:cTn>
                                        <p:tgtEl>
                                          <p:spTgt spid="364"/>
                                        </p:tgtEl>
                                        <p:attrNameLst>
                                          <p:attrName>style.visibility</p:attrName>
                                        </p:attrNameLst>
                                      </p:cBhvr>
                                      <p:to>
                                        <p:strVal val="visible"/>
                                      </p:to>
                                    </p:set>
                                    <p:animEffect filter="fade" transition="in">
                                      <p:cBhvr additive="repl">
                                        <p:cTn id="389" dur="500"/>
                                        <p:tgtEl>
                                          <p:spTgt spid="364"/>
                                        </p:tgtEl>
                                      </p:cBhvr>
                                    </p:animEffec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22" presetSubtype="1">
                                  <p:stCondLst>
                                    <p:cond delay="0"/>
                                  </p:stCondLst>
                                  <p:childTnLst>
                                    <p:set>
                                      <p:cBhvr>
                                        <p:cTn id="393" dur="1" fill="hold">
                                          <p:stCondLst>
                                            <p:cond delay="0"/>
                                          </p:stCondLst>
                                        </p:cTn>
                                        <p:tgtEl>
                                          <p:spTgt spid="332"/>
                                        </p:tgtEl>
                                        <p:attrNameLst>
                                          <p:attrName>style.visibility</p:attrName>
                                        </p:attrNameLst>
                                      </p:cBhvr>
                                      <p:to>
                                        <p:strVal val="visible"/>
                                      </p:to>
                                    </p:set>
                                    <p:animEffect filter="wipe(up)" transition="in">
                                      <p:cBhvr additive="repl">
                                        <p:cTn id="394" dur="500"/>
                                        <p:tgtEl>
                                          <p:spTgt spid="332"/>
                                        </p:tgtEl>
                                      </p:cBhvr>
                                    </p:animEffect>
                                  </p:childTnLst>
                                </p:cTn>
                              </p:par>
                            </p:childTnLst>
                          </p:cTn>
                        </p:par>
                        <p:par>
                          <p:cTn id="395" fill="hold">
                            <p:stCondLst>
                              <p:cond delay="500"/>
                            </p:stCondLst>
                            <p:childTnLst>
                              <p:par>
                                <p:cTn id="396" nodeType="afterEffect" fill="hold" presetClass="entr" presetID="10">
                                  <p:stCondLst>
                                    <p:cond delay="0"/>
                                  </p:stCondLst>
                                  <p:childTnLst>
                                    <p:set>
                                      <p:cBhvr>
                                        <p:cTn id="397" dur="1" fill="hold">
                                          <p:stCondLst>
                                            <p:cond delay="0"/>
                                          </p:stCondLst>
                                        </p:cTn>
                                        <p:tgtEl>
                                          <p:spTgt spid="363"/>
                                        </p:tgtEl>
                                        <p:attrNameLst>
                                          <p:attrName>style.visibility</p:attrName>
                                        </p:attrNameLst>
                                      </p:cBhvr>
                                      <p:to>
                                        <p:strVal val="visible"/>
                                      </p:to>
                                    </p:set>
                                    <p:animEffect filter="fade" transition="in">
                                      <p:cBhvr additive="repl">
                                        <p:cTn id="398" dur="500"/>
                                        <p:tgtEl>
                                          <p:spTgt spid="363"/>
                                        </p:tgtEl>
                                      </p:cBhvr>
                                    </p:animEffec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22" presetSubtype="1">
                                  <p:stCondLst>
                                    <p:cond delay="0"/>
                                  </p:stCondLst>
                                  <p:childTnLst>
                                    <p:set>
                                      <p:cBhvr>
                                        <p:cTn id="402" dur="1" fill="hold">
                                          <p:stCondLst>
                                            <p:cond delay="0"/>
                                          </p:stCondLst>
                                        </p:cTn>
                                        <p:tgtEl>
                                          <p:spTgt spid="331"/>
                                        </p:tgtEl>
                                        <p:attrNameLst>
                                          <p:attrName>style.visibility</p:attrName>
                                        </p:attrNameLst>
                                      </p:cBhvr>
                                      <p:to>
                                        <p:strVal val="visible"/>
                                      </p:to>
                                    </p:set>
                                    <p:animEffect filter="wipe(up)" transition="in">
                                      <p:cBhvr additive="repl">
                                        <p:cTn id="403" dur="500"/>
                                        <p:tgtEl>
                                          <p:spTgt spid="331"/>
                                        </p:tgtEl>
                                      </p:cBhvr>
                                    </p:animEffect>
                                  </p:childTnLst>
                                </p:cTn>
                              </p:par>
                            </p:childTnLst>
                          </p:cTn>
                        </p:par>
                        <p:par>
                          <p:cTn id="404" fill="hold">
                            <p:stCondLst>
                              <p:cond delay="500"/>
                            </p:stCondLst>
                            <p:childTnLst>
                              <p:par>
                                <p:cTn id="405" nodeType="afterEffect" fill="hold" presetClass="entr" presetID="10">
                                  <p:stCondLst>
                                    <p:cond delay="0"/>
                                  </p:stCondLst>
                                  <p:childTnLst>
                                    <p:set>
                                      <p:cBhvr>
                                        <p:cTn id="406" dur="1" fill="hold">
                                          <p:stCondLst>
                                            <p:cond delay="0"/>
                                          </p:stCondLst>
                                        </p:cTn>
                                        <p:tgtEl>
                                          <p:spTgt spid="348"/>
                                        </p:tgtEl>
                                        <p:attrNameLst>
                                          <p:attrName>style.visibility</p:attrName>
                                        </p:attrNameLst>
                                      </p:cBhvr>
                                      <p:to>
                                        <p:strVal val="visible"/>
                                      </p:to>
                                    </p:set>
                                    <p:animEffect filter="fade" transition="in">
                                      <p:cBhvr additive="repl">
                                        <p:cTn id="407" dur="500"/>
                                        <p:tgtEl>
                                          <p:spTgt spid="3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10070</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2017-03-04T17:33:52Z</dcterms:created>
  <dc:creator>Justin Ehrenhofer</dc:creator>
  <dc:description/>
  <dc:language>en-US</dc:language>
  <cp:lastModifiedBy/>
  <dcterms:modified xsi:type="dcterms:W3CDTF">2017-08-16T19:23:01Z</dcterms:modified>
  <cp:revision>433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26</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27</vt:i4>
  </property>
</Properties>
</file>